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1" r:id="rId6"/>
    <p:sldId id="262" r:id="rId7"/>
    <p:sldId id="263" r:id="rId8"/>
    <p:sldId id="264" r:id="rId9"/>
    <p:sldId id="279" r:id="rId10"/>
    <p:sldId id="265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6" r:id="rId23"/>
    <p:sldId id="258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4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Gutenberg%20(Sunday%20Girl%20by%20Blondie)(1)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5562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Created by:  Lisa </a:t>
            </a:r>
            <a:r>
              <a:rPr lang="en-US" dirty="0" err="1" smtClean="0">
                <a:solidFill>
                  <a:srgbClr val="C00000"/>
                </a:solidFill>
              </a:rPr>
              <a:t>Sydeski</a:t>
            </a:r>
            <a:r>
              <a:rPr lang="en-US" dirty="0" smtClean="0">
                <a:solidFill>
                  <a:srgbClr val="C00000"/>
                </a:solidFill>
              </a:rPr>
              <a:t> Thomas Jefferson High School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Pittsburgh, PA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271" y="152400"/>
            <a:ext cx="786523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</a:p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PROTESTANT</a:t>
            </a:r>
          </a:p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REFORMATION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240" y="228600"/>
            <a:ext cx="90600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CONCIL OF CONSTANCE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941" y="1524000"/>
            <a:ext cx="3806059" cy="36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676400"/>
            <a:ext cx="5338962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1414- 1418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Three objectives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END SCHISM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WIPE OF HERESY</a:t>
            </a: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ELECT A NEW POPE</a:t>
            </a:r>
          </a:p>
          <a:p>
            <a:pPr>
              <a:buBlip>
                <a:blip r:embed="rId3"/>
              </a:buBlip>
            </a:pPr>
            <a:endParaRPr lang="en-US" sz="3600" dirty="0" smtClean="0">
              <a:latin typeface="Calisto MT" pitchFamily="18" charset="0"/>
            </a:endParaRPr>
          </a:p>
          <a:p>
            <a:pPr>
              <a:buBlip>
                <a:blip r:embed="rId3"/>
              </a:buBlip>
            </a:pPr>
            <a:endParaRPr lang="en-US" sz="3600" dirty="0" smtClean="0">
              <a:latin typeface="Calisto MT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3600" dirty="0" smtClean="0">
                <a:latin typeface="Calisto MT" pitchFamily="18" charset="0"/>
              </a:rPr>
              <a:t>MARTIN V (1417-1431)</a:t>
            </a:r>
          </a:p>
          <a:p>
            <a:endParaRPr lang="en-US" dirty="0" smtClean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974" y="0"/>
            <a:ext cx="4434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34200" y="1447800"/>
            <a:ext cx="2209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Satire on Popery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1555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Middle Ages (500-1500) – civilizing agent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Missionaries – converted the pagan population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Hospitals – care for the sick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Cathedrals and Monasteries – centers for learning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Pope Leo III crowned Charlemagne 800 C.E. – foundations of the HRE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Papal States – Pepin the Short (714?-68) granted land to the Pope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904" y="228600"/>
            <a:ext cx="76113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POWER OF THE RCC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010400" cy="5257800"/>
          </a:xfrm>
        </p:spPr>
        <p:txBody>
          <a:bodyPr>
            <a:noAutofit/>
          </a:bodyPr>
          <a:lstStyle/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HRE –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“The HRE was neither Holy, nor Roman, nor an Empire” </a:t>
            </a:r>
            <a:r>
              <a:rPr lang="en-US" dirty="0" smtClean="0">
                <a:latin typeface="Maiandra GD" pitchFamily="34" charset="0"/>
              </a:rPr>
              <a:t>– Voltaire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Originally Charlemagne “Emperor of the Romans”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Loose confederation of 300+ States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Holy Roman Emperor elected by 7 Elector States</a:t>
            </a:r>
          </a:p>
          <a:p>
            <a:pPr algn="ctr"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Hapsburg Family – Austria – Powerful (1440-1806)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51" y="228600"/>
            <a:ext cx="91110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HOLY ROMAN EMPIRE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1"/>
            <a:ext cx="6626216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7150"/>
            <a:ext cx="692467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Investiture Controversy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power struggle kings and popes during the Middle Ages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1075 Pope Gregory VII – only the Pope could name Bishops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German King Henry IV challenged the decree claiming Kings had the right to name Bishops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dirty="0" smtClean="0">
                <a:latin typeface="Maiandra GD" pitchFamily="34" charset="0"/>
              </a:rPr>
              <a:t>King Henry IV excommunicated – eventually back down</a:t>
            </a:r>
          </a:p>
        </p:txBody>
      </p:sp>
      <p:sp>
        <p:nvSpPr>
          <p:cNvPr id="4" name="Rectangle 3"/>
          <p:cNvSpPr/>
          <p:nvPr/>
        </p:nvSpPr>
        <p:spPr>
          <a:xfrm>
            <a:off x="-67841" y="304800"/>
            <a:ext cx="91246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CHALLENGES TO POWER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152525"/>
            <a:ext cx="49815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John Wycliffe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(1328?-1384) – English Priest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Condemned the wealth and worldliness of the RCC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Bible highest religious authority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Translated the Bible into English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Denounced by the Pope – followers </a:t>
            </a:r>
            <a:r>
              <a:rPr lang="en-US" dirty="0" err="1" smtClean="0">
                <a:latin typeface="Maiandra GD" pitchFamily="34" charset="0"/>
              </a:rPr>
              <a:t>Lollards</a:t>
            </a:r>
            <a:r>
              <a:rPr lang="en-US" dirty="0" smtClean="0">
                <a:latin typeface="Maiandra GD" pitchFamily="34" charset="0"/>
              </a:rPr>
              <a:t> harshly persecuted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37" y="304800"/>
            <a:ext cx="88679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LUTHER’S PREDECCSORS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988" y="1295400"/>
            <a:ext cx="356801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utoUpdateAnimBg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29" descr="http://obits.eons.com/obits/tributes/martin_luther/10836-1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987" y="2209800"/>
            <a:ext cx="378301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269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MARTIN LUTHER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1" y="1905000"/>
            <a:ext cx="4038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3"/>
              </a:buBlip>
            </a:pPr>
            <a:r>
              <a:rPr lang="en-US" sz="4000" dirty="0" smtClean="0">
                <a:latin typeface="Calisto MT" pitchFamily="18" charset="0"/>
              </a:rPr>
              <a:t>Martin Luther</a:t>
            </a:r>
          </a:p>
          <a:p>
            <a:endParaRPr lang="en-US" sz="4000" dirty="0" smtClean="0">
              <a:latin typeface="Calisto MT" pitchFamily="18" charset="0"/>
            </a:endParaRPr>
          </a:p>
          <a:p>
            <a:pPr algn="ctr">
              <a:buBlip>
                <a:blip r:embed="rId3"/>
              </a:buBlip>
            </a:pPr>
            <a:r>
              <a:rPr lang="en-US" sz="4000" dirty="0" smtClean="0">
                <a:latin typeface="Calisto MT" pitchFamily="18" charset="0"/>
              </a:rPr>
              <a:t>Great Man?</a:t>
            </a:r>
          </a:p>
          <a:p>
            <a:pPr algn="ctr"/>
            <a:r>
              <a:rPr lang="en-US" sz="4000" dirty="0" smtClean="0">
                <a:latin typeface="Calisto MT" pitchFamily="18" charset="0"/>
              </a:rPr>
              <a:t>OR</a:t>
            </a:r>
          </a:p>
          <a:p>
            <a:pPr algn="ctr">
              <a:buBlip>
                <a:blip r:embed="rId3"/>
              </a:buBlip>
            </a:pPr>
            <a:r>
              <a:rPr lang="en-US" sz="4000" dirty="0" smtClean="0">
                <a:latin typeface="Calisto MT" pitchFamily="18" charset="0"/>
              </a:rPr>
              <a:t>Man of His     Times? </a:t>
            </a:r>
          </a:p>
          <a:p>
            <a:pPr lvl="2"/>
            <a:endParaRPr lang="en-US" sz="4000" dirty="0" smtClean="0">
              <a:latin typeface="Calisto MT" pitchFamily="18" charset="0"/>
            </a:endParaRPr>
          </a:p>
          <a:p>
            <a:pPr lvl="2"/>
            <a:endParaRPr lang="en-US" sz="4000" dirty="0" smtClean="0">
              <a:latin typeface="Calisto MT" pitchFamily="18" charset="0"/>
            </a:endParaRPr>
          </a:p>
          <a:p>
            <a:pPr lvl="2"/>
            <a:endParaRPr lang="en-US" sz="4000" dirty="0" smtClean="0">
              <a:latin typeface="Calisto MT" pitchFamily="18" charset="0"/>
            </a:endParaRPr>
          </a:p>
          <a:p>
            <a:pPr lvl="2"/>
            <a:endParaRPr lang="en-US" sz="4000" dirty="0" smtClean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WHY WAS LUTHER SUCCESSFUL?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1219200"/>
            <a:ext cx="441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Social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Political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Religious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Intellectual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Technology</a:t>
            </a:r>
          </a:p>
          <a:p>
            <a:pPr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Economic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Reformo</a:t>
            </a:r>
            <a:r>
              <a:rPr lang="en-US" sz="2800" i="1" dirty="0" smtClean="0">
                <a:solidFill>
                  <a:srgbClr val="800000"/>
                </a:solidFill>
                <a:latin typeface="Maiandra GD" pitchFamily="34" charset="0"/>
              </a:rPr>
              <a:t> – </a:t>
            </a:r>
            <a:r>
              <a:rPr lang="en-US" sz="2800" dirty="0" err="1" smtClean="0">
                <a:latin typeface="Maiandra GD" pitchFamily="34" charset="0"/>
              </a:rPr>
              <a:t>latin</a:t>
            </a:r>
            <a:r>
              <a:rPr lang="en-US" sz="2800" dirty="0" smtClean="0">
                <a:latin typeface="Maiandra GD" pitchFamily="34" charset="0"/>
              </a:rPr>
              <a:t> “to form again, mold anew, or revive”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“Scripture alone” </a:t>
            </a:r>
            <a:r>
              <a:rPr lang="en-US" sz="2800" dirty="0" smtClean="0">
                <a:latin typeface="Maiandra GD" pitchFamily="34" charset="0"/>
              </a:rPr>
              <a:t>– Bible sole authority, salvation cannot be bought and sold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“Faith alone” </a:t>
            </a:r>
            <a:r>
              <a:rPr lang="en-US" sz="2800" dirty="0" smtClean="0">
                <a:latin typeface="Maiandra GD" pitchFamily="34" charset="0"/>
              </a:rPr>
              <a:t>– Salvation through God’s grace not good works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“Christ alone” </a:t>
            </a:r>
            <a:r>
              <a:rPr lang="en-US" sz="2800" dirty="0" smtClean="0">
                <a:latin typeface="Maiandra GD" pitchFamily="34" charset="0"/>
              </a:rPr>
              <a:t>– No other mediator b/w God and humanity, rejects the hierarchy of the RCC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“Glory of God alone” </a:t>
            </a:r>
            <a:r>
              <a:rPr lang="en-US" sz="2800" dirty="0" smtClean="0">
                <a:latin typeface="Maiandra GD" pitchFamily="34" charset="0"/>
              </a:rPr>
              <a:t>– vocation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dirty="0" smtClean="0">
                <a:latin typeface="Maiandra GD" pitchFamily="34" charset="0"/>
              </a:rPr>
              <a:t>Bible translated into Vernacular (Luther’s German Bible)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n-US" sz="2800" dirty="0" smtClean="0"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85" y="228600"/>
            <a:ext cx="9091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REFORMATION THEOLOGY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1291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CONSEQUENCES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410200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End of a united Christendom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Brutal, bloody wars of religion, religious persecution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Religious, Social, Political conflicts intermingled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Emphasis on education – establishment of modern languages (German, English) not Latin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Confiscation of Church lands increased power for rulers</a:t>
            </a:r>
          </a:p>
          <a:p>
            <a:pPr>
              <a:buBlip>
                <a:blip r:embed="rId2"/>
              </a:buBlip>
            </a:pPr>
            <a:r>
              <a:rPr lang="en-US" sz="3800" dirty="0" smtClean="0">
                <a:latin typeface="Calisto MT" pitchFamily="18" charset="0"/>
              </a:rPr>
              <a:t>New emphasis place on family and marriage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Calisto MT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772400" cy="53340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Irrevocable split in the RCC b/w Catholic and Lutheran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Eventually Protestants split into many different sects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Three flavors: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Protestant Reformation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English Reformation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Counter/Catholic Reformation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52400"/>
            <a:ext cx="44189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THEMES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Humpty_dumpty_break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143000"/>
            <a:ext cx="1371600" cy="1924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372466"/>
            <a:ext cx="2228850" cy="32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1508" y="3429000"/>
            <a:ext cx="25772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3026" y="3352800"/>
            <a:ext cx="254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687" y="0"/>
            <a:ext cx="71291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CONSEQUENCES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Counter Reformation – RCC reaffirmation of traditional Catholic theology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Growth of Capitalism – material success a sign of Grace, moral discipline, and individualism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Italy, Spain, Austria, Hungary, Poland, S. Germany (Catholic)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N. Germany, Baltic region (Lutheran)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Scotland, Switzerland, Holland (Calvinist)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Calisto MT" pitchFamily="18" charset="0"/>
              </a:rPr>
              <a:t>England (Anglican)</a:t>
            </a:r>
          </a:p>
          <a:p>
            <a:pPr>
              <a:buBlip>
                <a:blip r:embed="rId2"/>
              </a:buBlip>
            </a:pPr>
            <a:endParaRPr lang="en-US" dirty="0" smtClean="0">
              <a:latin typeface="Calisto MT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956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822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CONSEQUENCES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en-US" sz="5400" dirty="0" smtClean="0">
                <a:latin typeface="Calisto MT" pitchFamily="18" charset="0"/>
              </a:rPr>
              <a:t>DID LUTHER SAVE OR DESTROY THE RCC?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What late medieval religious developments paved the way for the adoption and spread of Protestantism?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Why did the strictly theological ideas of Martin Luther trigger political, social, and economic reactions?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What were the consequences of the schism?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Maiandra GD" pitchFamily="34" charset="0"/>
              </a:rPr>
              <a:t>Do the various reform movements represent revolution or continuity?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0"/>
            <a:ext cx="6192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OBJECTIVES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7010400" cy="4754563"/>
          </a:xfrm>
        </p:spPr>
        <p:txBody>
          <a:bodyPr>
            <a:normAutofit fontScale="92500" lnSpcReduction="20000"/>
          </a:bodyPr>
          <a:lstStyle/>
          <a:p>
            <a:pPr lvl="0"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Political</a:t>
            </a:r>
            <a:r>
              <a:rPr lang="en-US" sz="3600" dirty="0" smtClean="0">
                <a:solidFill>
                  <a:srgbClr val="800000"/>
                </a:solidFill>
                <a:latin typeface="Maiandra GD" pitchFamily="34" charset="0"/>
              </a:rPr>
              <a:t> </a:t>
            </a:r>
            <a:r>
              <a:rPr lang="en-US" sz="3600" dirty="0" smtClean="0">
                <a:latin typeface="Maiandra GD" pitchFamily="34" charset="0"/>
              </a:rPr>
              <a:t>– power struggle, resentment over Church’s claim over civil authority</a:t>
            </a:r>
          </a:p>
          <a:p>
            <a:pPr lvl="0"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Economic</a:t>
            </a:r>
            <a:r>
              <a:rPr lang="en-US" sz="3600" dirty="0" smtClean="0">
                <a:latin typeface="Maiandra GD" pitchFamily="34" charset="0"/>
              </a:rPr>
              <a:t> – Church’s wealth and properties, tithe (church tax), resentment of $ flow to Rome</a:t>
            </a:r>
          </a:p>
          <a:p>
            <a:pPr lvl="0"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Intellectual</a:t>
            </a:r>
            <a:r>
              <a:rPr lang="en-US" sz="3600" dirty="0" smtClean="0">
                <a:solidFill>
                  <a:srgbClr val="FFFFFF"/>
                </a:solidFill>
                <a:latin typeface="Maiandra GD" pitchFamily="34" charset="0"/>
              </a:rPr>
              <a:t> </a:t>
            </a:r>
            <a:r>
              <a:rPr lang="en-US" sz="3600" dirty="0" smtClean="0">
                <a:latin typeface="Maiandra GD" pitchFamily="34" charset="0"/>
              </a:rPr>
              <a:t>– Renaissance ideas – questioning attitude – doubt religious power and authority</a:t>
            </a:r>
          </a:p>
          <a:p>
            <a:pPr lvl="0"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Technological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– Printing Press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None/>
            </a:pPr>
            <a:endParaRPr lang="en-US" dirty="0" smtClean="0">
              <a:latin typeface="Calisto MT" pitchFamily="18" charset="0"/>
            </a:endParaRPr>
          </a:p>
          <a:p>
            <a:pPr>
              <a:buBlip>
                <a:blip r:embed="rId2"/>
              </a:buBlip>
            </a:pPr>
            <a:endParaRPr lang="en-US" dirty="0">
              <a:latin typeface="Calisto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52400"/>
            <a:ext cx="4117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2514600"/>
            <a:ext cx="7620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2362200"/>
            <a:ext cx="25527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utenberg (Sunday Girl by Blondie)(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19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96300" cy="4876800"/>
          </a:xfrm>
        </p:spPr>
        <p:txBody>
          <a:bodyPr>
            <a:normAutofit/>
          </a:bodyPr>
          <a:lstStyle/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Worldliness</a:t>
            </a:r>
            <a:r>
              <a:rPr lang="en-US" dirty="0" smtClean="0">
                <a:latin typeface="Maiandra GD" pitchFamily="34" charset="0"/>
              </a:rPr>
              <a:t> – luxurious and materialistic lifestyles of popes and high clergy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Nepotism</a:t>
            </a:r>
            <a:r>
              <a:rPr lang="en-US" dirty="0" smtClean="0">
                <a:latin typeface="Maiandra GD" pitchFamily="34" charset="0"/>
              </a:rPr>
              <a:t> – appointing relatives to Church positions to the Church regardless of ability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Simony</a:t>
            </a:r>
            <a:r>
              <a:rPr lang="en-US" dirty="0" smtClean="0">
                <a:solidFill>
                  <a:srgbClr val="FFFFFF"/>
                </a:solidFill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buying and selling of Church positions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Indulgences</a:t>
            </a:r>
            <a:r>
              <a:rPr lang="en-US" dirty="0" smtClean="0">
                <a:solidFill>
                  <a:srgbClr val="FFFFFF"/>
                </a:solidFill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accepting $ for Church pardons</a:t>
            </a:r>
            <a:endParaRPr lang="en-US" dirty="0" smtClean="0">
              <a:solidFill>
                <a:srgbClr val="FFFFFF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0"/>
            <a:ext cx="4117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5410200" cy="5029200"/>
          </a:xfrm>
        </p:spPr>
        <p:txBody>
          <a:bodyPr>
            <a:normAutofit/>
          </a:bodyPr>
          <a:lstStyle/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Clerical pluralism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holding more than one office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Clerical ignorance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many priests were illiterate 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Clerical immorality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gambling, drinking, concubines of women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0"/>
            <a:ext cx="41174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10512"/>
            <a:ext cx="3352800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 ALEXANDER VI (1492-1503)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810500" cy="4800600"/>
          </a:xfrm>
        </p:spPr>
        <p:txBody>
          <a:bodyPr>
            <a:normAutofit/>
          </a:bodyPr>
          <a:lstStyle/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Babylonian Captivity </a:t>
            </a:r>
            <a:r>
              <a:rPr lang="en-US" dirty="0" smtClean="0">
                <a:solidFill>
                  <a:srgbClr val="800000"/>
                </a:solidFill>
                <a:latin typeface="Maiandra GD" pitchFamily="34" charset="0"/>
              </a:rPr>
              <a:t>(1309-1377)</a:t>
            </a:r>
            <a:r>
              <a:rPr lang="en-US" dirty="0" smtClean="0">
                <a:latin typeface="Maiandra GD" pitchFamily="34" charset="0"/>
              </a:rPr>
              <a:t> – Popes lived in Avignon under French Kings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Great Schism </a:t>
            </a:r>
            <a:r>
              <a:rPr lang="en-US" dirty="0" smtClean="0">
                <a:solidFill>
                  <a:srgbClr val="800000"/>
                </a:solidFill>
                <a:latin typeface="Maiandra GD" pitchFamily="34" charset="0"/>
              </a:rPr>
              <a:t>(1378-1417)</a:t>
            </a:r>
            <a:r>
              <a:rPr lang="en-US" dirty="0" smtClean="0">
                <a:latin typeface="Maiandra GD" pitchFamily="34" charset="0"/>
              </a:rPr>
              <a:t> – struggle for Church Supremacy – rival popes Avignon and Rome claim to be the true Pope (3 Popes??? Authority???)</a:t>
            </a:r>
          </a:p>
          <a:p>
            <a:pPr eaLnBrk="1" hangingPunct="1">
              <a:buBlip>
                <a:blip r:embed="rId2"/>
              </a:buBlip>
            </a:pPr>
            <a:r>
              <a:rPr lang="en-US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Conciliar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Movement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– periodic councils, assemblies to reform the Church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8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DECLINE IN PAPAL PRESTIGE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116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46487" t="51111" r="30981" b="12222"/>
          <a:stretch>
            <a:fillRect/>
          </a:stretch>
        </p:blipFill>
        <p:spPr bwMode="auto">
          <a:xfrm>
            <a:off x="4343400" y="35052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3713" t="45556" r="54694" b="18889"/>
          <a:stretch>
            <a:fillRect/>
          </a:stretch>
        </p:blipFill>
        <p:spPr bwMode="auto">
          <a:xfrm>
            <a:off x="2514600" y="31242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48155"/>
            <a:ext cx="3124200" cy="200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721</Words>
  <Application>Microsoft Office PowerPoint</Application>
  <PresentationFormat>On-screen Show (4:3)</PresentationFormat>
  <Paragraphs>110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jeff</cp:lastModifiedBy>
  <cp:revision>52</cp:revision>
  <dcterms:created xsi:type="dcterms:W3CDTF">2006-08-16T00:00:00Z</dcterms:created>
  <dcterms:modified xsi:type="dcterms:W3CDTF">2015-04-26T20:43:15Z</dcterms:modified>
</cp:coreProperties>
</file>