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5" r:id="rId19"/>
    <p:sldId id="276" r:id="rId20"/>
    <p:sldId id="277" r:id="rId21"/>
    <p:sldId id="278" r:id="rId22"/>
    <p:sldId id="280" r:id="rId23"/>
    <p:sldId id="281" r:id="rId24"/>
    <p:sldId id="282" r:id="rId25"/>
    <p:sldId id="283" r:id="rId26"/>
    <p:sldId id="284"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5" r:id="rId46"/>
    <p:sldId id="306" r:id="rId47"/>
    <p:sldId id="307" r:id="rId48"/>
    <p:sldId id="308" r:id="rId49"/>
    <p:sldId id="309" r:id="rId50"/>
    <p:sldId id="310" r:id="rId51"/>
    <p:sldId id="311" r:id="rId52"/>
    <p:sldId id="312" r:id="rId53"/>
    <p:sldId id="313" r:id="rId54"/>
    <p:sldId id="315" r:id="rId55"/>
    <p:sldId id="314" r:id="rId56"/>
    <p:sldId id="316" r:id="rId57"/>
    <p:sldId id="317" r:id="rId58"/>
    <p:sldId id="318" r:id="rId59"/>
    <p:sldId id="319" r:id="rId60"/>
    <p:sldId id="320" r:id="rId61"/>
    <p:sldId id="321" r:id="rId62"/>
    <p:sldId id="322" r:id="rId63"/>
  </p:sldIdLst>
  <p:sldSz cx="9144000" cy="6858000" type="screen4x3"/>
  <p:notesSz cx="6980238" cy="9236075"/>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60" autoAdjust="0"/>
  </p:normalViewPr>
  <p:slideViewPr>
    <p:cSldViewPr>
      <p:cViewPr varScale="1">
        <p:scale>
          <a:sx n="70" d="100"/>
          <a:sy n="70" d="100"/>
        </p:scale>
        <p:origin x="11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1422400"/>
            <a:ext cx="9147175" cy="5435600"/>
            <a:chOff x="0" y="896"/>
            <a:chExt cx="5762" cy="3424"/>
          </a:xfrm>
        </p:grpSpPr>
        <p:grpSp>
          <p:nvGrpSpPr>
            <p:cNvPr id="58371" name="Group 3"/>
            <p:cNvGrpSpPr>
              <a:grpSpLocks/>
            </p:cNvGrpSpPr>
            <p:nvPr userDrawn="1"/>
          </p:nvGrpSpPr>
          <p:grpSpPr bwMode="auto">
            <a:xfrm>
              <a:off x="20" y="896"/>
              <a:ext cx="5742" cy="3424"/>
              <a:chOff x="20" y="896"/>
              <a:chExt cx="5742" cy="3424"/>
            </a:xfrm>
          </p:grpSpPr>
          <p:sp>
            <p:nvSpPr>
              <p:cNvPr id="5837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837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837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837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837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837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837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837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838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838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838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838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838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58385" name="Group 17"/>
            <p:cNvGrpSpPr>
              <a:grpSpLocks/>
            </p:cNvGrpSpPr>
            <p:nvPr userDrawn="1"/>
          </p:nvGrpSpPr>
          <p:grpSpPr bwMode="auto">
            <a:xfrm>
              <a:off x="0" y="2291"/>
              <a:ext cx="1385" cy="1702"/>
              <a:chOff x="0" y="2291"/>
              <a:chExt cx="1385" cy="1702"/>
            </a:xfrm>
          </p:grpSpPr>
          <p:sp>
            <p:nvSpPr>
              <p:cNvPr id="58386"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7"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8"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9"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0"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1"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2"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3"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4"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5"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6"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7"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8"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9"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0"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1"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2"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3"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4"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5"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6"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7"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8"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9"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0"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1"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2"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3"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4"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5"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6"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7"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8"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9"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0"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1"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2"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3"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4"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5"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6"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7"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8"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29"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30"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31"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32"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33"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34"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35"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36"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37"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38"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39"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40"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41"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42"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43"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44"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45"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46"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47"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48"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49"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50"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51"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52"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53"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54"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55"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56"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57"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58"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59"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60"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61"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62"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63"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64"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65"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66"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67"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68"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69"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70"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71"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72"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73"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74"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75"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76"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77"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78"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79"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80"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81"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82"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83"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84"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85"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86"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87"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88"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89"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90"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91"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92"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93"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94"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95"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96"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97"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98"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99"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00"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01"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02"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03"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04"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05"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06"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507"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508"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509"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510"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511"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512"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513"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514"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515"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16"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517"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518"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519"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852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5852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58522" name="Rectangle 154"/>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en-US" altLang="en-US" noProof="0" smtClean="0"/>
              <a:t>Click to edit Master subtitle style</a:t>
            </a:r>
          </a:p>
        </p:txBody>
      </p:sp>
      <p:sp>
        <p:nvSpPr>
          <p:cNvPr id="58523"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ltLang="en-US"/>
          </a:p>
        </p:txBody>
      </p:sp>
      <p:sp>
        <p:nvSpPr>
          <p:cNvPr id="58524"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ltLang="en-US"/>
          </a:p>
        </p:txBody>
      </p:sp>
      <p:sp>
        <p:nvSpPr>
          <p:cNvPr id="58525"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8E5C409B-63D0-478B-B7C3-46AC61216BC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A0C529B-B4B1-4CBE-B0A2-47DC98A78791}" type="slidenum">
              <a:rPr lang="en-US" altLang="en-US"/>
              <a:pPr/>
              <a:t>‹#›</a:t>
            </a:fld>
            <a:endParaRPr lang="en-US" altLang="en-US"/>
          </a:p>
        </p:txBody>
      </p:sp>
    </p:spTree>
    <p:extLst>
      <p:ext uri="{BB962C8B-B14F-4D97-AF65-F5344CB8AC3E}">
        <p14:creationId xmlns:p14="http://schemas.microsoft.com/office/powerpoint/2010/main" val="2018440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3EF677A-6ADB-40C9-BF5E-93105914896F}" type="slidenum">
              <a:rPr lang="en-US" altLang="en-US"/>
              <a:pPr/>
              <a:t>‹#›</a:t>
            </a:fld>
            <a:endParaRPr lang="en-US" altLang="en-US"/>
          </a:p>
        </p:txBody>
      </p:sp>
    </p:spTree>
    <p:extLst>
      <p:ext uri="{BB962C8B-B14F-4D97-AF65-F5344CB8AC3E}">
        <p14:creationId xmlns:p14="http://schemas.microsoft.com/office/powerpoint/2010/main" val="88755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B8F5FE68-19F2-4E70-BF72-373C6CC1143C}" type="slidenum">
              <a:rPr lang="en-US" altLang="en-US"/>
              <a:pPr/>
              <a:t>‹#›</a:t>
            </a:fld>
            <a:endParaRPr lang="en-US" altLang="en-US"/>
          </a:p>
        </p:txBody>
      </p:sp>
    </p:spTree>
    <p:extLst>
      <p:ext uri="{BB962C8B-B14F-4D97-AF65-F5344CB8AC3E}">
        <p14:creationId xmlns:p14="http://schemas.microsoft.com/office/powerpoint/2010/main" val="3677511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8540750"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625" y="3925888"/>
            <a:ext cx="8540750"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3F5F7B49-0156-4714-B187-7B7A0AE8C1AB}" type="slidenum">
              <a:rPr lang="en-US" altLang="en-US"/>
              <a:pPr/>
              <a:t>‹#›</a:t>
            </a:fld>
            <a:endParaRPr lang="en-US" altLang="en-US"/>
          </a:p>
        </p:txBody>
      </p:sp>
    </p:spTree>
    <p:extLst>
      <p:ext uri="{BB962C8B-B14F-4D97-AF65-F5344CB8AC3E}">
        <p14:creationId xmlns:p14="http://schemas.microsoft.com/office/powerpoint/2010/main" val="1208493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653BC874-2849-44D7-BECE-27B25625C779}" type="slidenum">
              <a:rPr lang="en-US" altLang="en-US"/>
              <a:pPr/>
              <a:t>‹#›</a:t>
            </a:fld>
            <a:endParaRPr lang="en-US" altLang="en-US"/>
          </a:p>
        </p:txBody>
      </p:sp>
    </p:spTree>
    <p:extLst>
      <p:ext uri="{BB962C8B-B14F-4D97-AF65-F5344CB8AC3E}">
        <p14:creationId xmlns:p14="http://schemas.microsoft.com/office/powerpoint/2010/main" val="3450339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E25453D-9D5F-44F0-9E19-0A4271CCAD48}" type="slidenum">
              <a:rPr lang="en-US" altLang="en-US"/>
              <a:pPr/>
              <a:t>‹#›</a:t>
            </a:fld>
            <a:endParaRPr lang="en-US" altLang="en-US"/>
          </a:p>
        </p:txBody>
      </p:sp>
    </p:spTree>
    <p:extLst>
      <p:ext uri="{BB962C8B-B14F-4D97-AF65-F5344CB8AC3E}">
        <p14:creationId xmlns:p14="http://schemas.microsoft.com/office/powerpoint/2010/main" val="51351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A36FB42-198B-4496-BD6F-0EE02B85ACF6}" type="slidenum">
              <a:rPr lang="en-US" altLang="en-US"/>
              <a:pPr/>
              <a:t>‹#›</a:t>
            </a:fld>
            <a:endParaRPr lang="en-US" altLang="en-US"/>
          </a:p>
        </p:txBody>
      </p:sp>
    </p:spTree>
    <p:extLst>
      <p:ext uri="{BB962C8B-B14F-4D97-AF65-F5344CB8AC3E}">
        <p14:creationId xmlns:p14="http://schemas.microsoft.com/office/powerpoint/2010/main" val="1123887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A67ED6A-833F-44F8-ABD8-C739E8C718E6}" type="slidenum">
              <a:rPr lang="en-US" altLang="en-US"/>
              <a:pPr/>
              <a:t>‹#›</a:t>
            </a:fld>
            <a:endParaRPr lang="en-US" altLang="en-US"/>
          </a:p>
        </p:txBody>
      </p:sp>
    </p:spTree>
    <p:extLst>
      <p:ext uri="{BB962C8B-B14F-4D97-AF65-F5344CB8AC3E}">
        <p14:creationId xmlns:p14="http://schemas.microsoft.com/office/powerpoint/2010/main" val="1028626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5F7869F-C264-4987-84C6-96EFB1CCEAE0}" type="slidenum">
              <a:rPr lang="en-US" altLang="en-US"/>
              <a:pPr/>
              <a:t>‹#›</a:t>
            </a:fld>
            <a:endParaRPr lang="en-US" altLang="en-US"/>
          </a:p>
        </p:txBody>
      </p:sp>
    </p:spTree>
    <p:extLst>
      <p:ext uri="{BB962C8B-B14F-4D97-AF65-F5344CB8AC3E}">
        <p14:creationId xmlns:p14="http://schemas.microsoft.com/office/powerpoint/2010/main" val="284268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F3F7516-089E-48EF-B2B4-9371D69CC83E}" type="slidenum">
              <a:rPr lang="en-US" altLang="en-US"/>
              <a:pPr/>
              <a:t>‹#›</a:t>
            </a:fld>
            <a:endParaRPr lang="en-US" altLang="en-US"/>
          </a:p>
        </p:txBody>
      </p:sp>
    </p:spTree>
    <p:extLst>
      <p:ext uri="{BB962C8B-B14F-4D97-AF65-F5344CB8AC3E}">
        <p14:creationId xmlns:p14="http://schemas.microsoft.com/office/powerpoint/2010/main" val="34731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1DB620F-924A-4980-8F11-3DF52AD35E76}" type="slidenum">
              <a:rPr lang="en-US" altLang="en-US"/>
              <a:pPr/>
              <a:t>‹#›</a:t>
            </a:fld>
            <a:endParaRPr lang="en-US" altLang="en-US"/>
          </a:p>
        </p:txBody>
      </p:sp>
    </p:spTree>
    <p:extLst>
      <p:ext uri="{BB962C8B-B14F-4D97-AF65-F5344CB8AC3E}">
        <p14:creationId xmlns:p14="http://schemas.microsoft.com/office/powerpoint/2010/main" val="286518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9C5D753-4DF6-42DE-8326-E60CD230DB2A}" type="slidenum">
              <a:rPr lang="en-US" altLang="en-US"/>
              <a:pPr/>
              <a:t>‹#›</a:t>
            </a:fld>
            <a:endParaRPr lang="en-US" altLang="en-US"/>
          </a:p>
        </p:txBody>
      </p:sp>
    </p:spTree>
    <p:extLst>
      <p:ext uri="{BB962C8B-B14F-4D97-AF65-F5344CB8AC3E}">
        <p14:creationId xmlns:p14="http://schemas.microsoft.com/office/powerpoint/2010/main" val="297986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74C94C9-7FA1-4717-9124-682F5FC1540B}" type="slidenum">
              <a:rPr lang="en-US" altLang="en-US"/>
              <a:pPr/>
              <a:t>‹#›</a:t>
            </a:fld>
            <a:endParaRPr lang="en-US" altLang="en-US"/>
          </a:p>
        </p:txBody>
      </p:sp>
    </p:spTree>
    <p:extLst>
      <p:ext uri="{BB962C8B-B14F-4D97-AF65-F5344CB8AC3E}">
        <p14:creationId xmlns:p14="http://schemas.microsoft.com/office/powerpoint/2010/main" val="3805896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57346" name="Group 2"/>
          <p:cNvGrpSpPr>
            <a:grpSpLocks/>
          </p:cNvGrpSpPr>
          <p:nvPr/>
        </p:nvGrpSpPr>
        <p:grpSpPr bwMode="auto">
          <a:xfrm>
            <a:off x="0" y="1422400"/>
            <a:ext cx="9147175" cy="5435600"/>
            <a:chOff x="0" y="896"/>
            <a:chExt cx="5762" cy="3424"/>
          </a:xfrm>
        </p:grpSpPr>
        <p:grpSp>
          <p:nvGrpSpPr>
            <p:cNvPr id="57347" name="Group 3"/>
            <p:cNvGrpSpPr>
              <a:grpSpLocks/>
            </p:cNvGrpSpPr>
            <p:nvPr userDrawn="1"/>
          </p:nvGrpSpPr>
          <p:grpSpPr bwMode="auto">
            <a:xfrm>
              <a:off x="20" y="896"/>
              <a:ext cx="5742" cy="3424"/>
              <a:chOff x="20" y="896"/>
              <a:chExt cx="5742" cy="3424"/>
            </a:xfrm>
          </p:grpSpPr>
          <p:sp>
            <p:nvSpPr>
              <p:cNvPr id="57348"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49"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0"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1"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2"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3"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4"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5"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6"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7"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8"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9"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60"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57361" name="Group 17"/>
            <p:cNvGrpSpPr>
              <a:grpSpLocks/>
            </p:cNvGrpSpPr>
            <p:nvPr userDrawn="1"/>
          </p:nvGrpSpPr>
          <p:grpSpPr bwMode="auto">
            <a:xfrm>
              <a:off x="0" y="2291"/>
              <a:ext cx="1385" cy="1702"/>
              <a:chOff x="0" y="2291"/>
              <a:chExt cx="1385" cy="1702"/>
            </a:xfrm>
          </p:grpSpPr>
          <p:sp>
            <p:nvSpPr>
              <p:cNvPr id="57362"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3"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4"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5"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6"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7"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8"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9"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0"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1"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2"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3"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4"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5"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6"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7"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8"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9"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0"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1"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2"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3"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4"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5"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6"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7"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8"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9"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90"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91"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92"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93"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94"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95"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96"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97"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98"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99"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00"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01"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02"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03"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04"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05"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06"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07"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08"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09"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10"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11"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12"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13"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14"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15"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16"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17"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18"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19"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20"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21"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22"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23"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24"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25"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26"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27"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28"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29"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30"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31"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32"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33"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34"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35"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36"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37"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38"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39"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40"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41"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42"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43"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44"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45"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46"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47"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48"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49"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50"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51"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52"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53"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54"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55"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56"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57"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58"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59"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60"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61"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62"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63"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64"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65"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66"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67"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68"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69"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70"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71"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72"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73"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74"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75"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76"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77"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78"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79"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80"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81"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82"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83"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84"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85"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86"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87"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88"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89"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90"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91"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92"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493"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94"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495"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49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57497"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7499" name="Rectangle 155"/>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endParaRPr lang="en-US" altLang="en-US"/>
          </a:p>
        </p:txBody>
      </p:sp>
      <p:sp>
        <p:nvSpPr>
          <p:cNvPr id="57500" name="Rectangle 15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endParaRPr lang="en-US" altLang="en-US"/>
          </a:p>
        </p:txBody>
      </p:sp>
      <p:sp>
        <p:nvSpPr>
          <p:cNvPr id="57501" name="Rectangle 157"/>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fld id="{511F17E9-163C-4F89-AE28-A69858FAFF62}" type="slidenum">
              <a:rPr lang="en-US" altLang="en-US"/>
              <a:pPr/>
              <a:t>‹#›</a:t>
            </a:fld>
            <a:endParaRPr lang="en-US" altLang="en-US"/>
          </a:p>
        </p:txBody>
      </p:sp>
      <p:sp>
        <p:nvSpPr>
          <p:cNvPr id="57504" name="Rectangle 160"/>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p:txBody>
          <a:bodyPr/>
          <a:lstStyle/>
          <a:p>
            <a:r>
              <a:rPr lang="en-US" altLang="en-US"/>
              <a:t>Enlightened Despotism</a:t>
            </a:r>
          </a:p>
        </p:txBody>
      </p:sp>
      <p:sp>
        <p:nvSpPr>
          <p:cNvPr id="105475" name="Rectangle 3"/>
          <p:cNvSpPr>
            <a:spLocks noGrp="1" noChangeArrowheads="1"/>
          </p:cNvSpPr>
          <p:nvPr>
            <p:ph type="subTitle" idx="1"/>
          </p:nvPr>
        </p:nvSpPr>
        <p:spPr/>
        <p:txBody>
          <a:bodyPr/>
          <a:lstStyle/>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rrowheads="1"/>
          </p:cNvSpPr>
          <p:nvPr>
            <p:ph type="title"/>
          </p:nvPr>
        </p:nvSpPr>
        <p:spPr/>
        <p:txBody>
          <a:bodyPr/>
          <a:lstStyle/>
          <a:p>
            <a:r>
              <a:rPr lang="en-US" altLang="en-US"/>
              <a:t>The John Wilkes Disaster</a:t>
            </a:r>
          </a:p>
        </p:txBody>
      </p:sp>
      <p:sp>
        <p:nvSpPr>
          <p:cNvPr id="119811" name="Rectangle 3"/>
          <p:cNvSpPr>
            <a:spLocks noGrp="1" noRot="1" noChangeArrowheads="1"/>
          </p:cNvSpPr>
          <p:nvPr>
            <p:ph type="body" idx="1"/>
          </p:nvPr>
        </p:nvSpPr>
        <p:spPr/>
        <p:txBody>
          <a:bodyPr/>
          <a:lstStyle/>
          <a:p>
            <a:r>
              <a:rPr lang="en-US" altLang="en-US"/>
              <a:t>Journalist and MP, John Wilkes, criticized the king</a:t>
            </a:r>
          </a:p>
          <a:p>
            <a:pPr lvl="1"/>
            <a:r>
              <a:rPr lang="en-US" altLang="en-US"/>
              <a:t>He was removed from Parliament</a:t>
            </a:r>
          </a:p>
          <a:p>
            <a:pPr lvl="1"/>
            <a:r>
              <a:rPr lang="en-US" altLang="en-US"/>
              <a:t>Won another seat on Parliament</a:t>
            </a:r>
          </a:p>
          <a:p>
            <a:pPr lvl="1"/>
            <a:r>
              <a:rPr lang="en-US" altLang="en-US"/>
              <a:t>Wasn’t allowed to serve</a:t>
            </a:r>
          </a:p>
          <a:p>
            <a:pPr lvl="1"/>
            <a:r>
              <a:rPr lang="en-US" altLang="en-US"/>
              <a:t>Led to calls for reform</a:t>
            </a:r>
          </a:p>
          <a:p>
            <a:pPr lvl="1"/>
            <a:r>
              <a:rPr lang="en-US" altLang="en-US"/>
              <a:t>Caused George III to make William Pitt, the younger PM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p:cNvSpPr>
            <a:spLocks noGrp="1" noRot="1" noChangeArrowheads="1"/>
          </p:cNvSpPr>
          <p:nvPr>
            <p:ph type="title"/>
          </p:nvPr>
        </p:nvSpPr>
        <p:spPr/>
        <p:txBody>
          <a:bodyPr/>
          <a:lstStyle/>
          <a:p>
            <a:r>
              <a:rPr lang="en-US" altLang="en-US"/>
              <a:t>King George III</a:t>
            </a:r>
          </a:p>
        </p:txBody>
      </p:sp>
      <p:sp>
        <p:nvSpPr>
          <p:cNvPr id="120837" name="Rectangle 5"/>
          <p:cNvSpPr>
            <a:spLocks noGrp="1" noRot="1" noChangeArrowheads="1"/>
          </p:cNvSpPr>
          <p:nvPr>
            <p:ph type="body" sz="half" idx="1"/>
          </p:nvPr>
        </p:nvSpPr>
        <p:spPr>
          <a:xfrm>
            <a:off x="301625" y="1600200"/>
            <a:ext cx="4575175" cy="4498975"/>
          </a:xfrm>
        </p:spPr>
        <p:txBody>
          <a:bodyPr/>
          <a:lstStyle/>
          <a:p>
            <a:r>
              <a:rPr lang="en-US" altLang="en-US" sz="2800"/>
              <a:t>The king used patronage to win support in Parliament</a:t>
            </a:r>
          </a:p>
          <a:p>
            <a:r>
              <a:rPr lang="en-US" altLang="en-US" sz="2800"/>
              <a:t>His bouts with insanity secured the power of Parliament</a:t>
            </a:r>
          </a:p>
          <a:p>
            <a:endParaRPr lang="en-US" altLang="en-US" sz="2800"/>
          </a:p>
        </p:txBody>
      </p:sp>
      <p:pic>
        <p:nvPicPr>
          <p:cNvPr id="120839" name="Picture 7" descr="george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64125" y="1600200"/>
            <a:ext cx="3362325" cy="4498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p:txBody>
          <a:bodyPr/>
          <a:lstStyle/>
          <a:p>
            <a:r>
              <a:rPr lang="en-US" altLang="en-US"/>
              <a:t>Absolutism in Prussia</a:t>
            </a:r>
          </a:p>
        </p:txBody>
      </p:sp>
      <p:sp>
        <p:nvSpPr>
          <p:cNvPr id="122883" name="Rectangle 3"/>
          <p:cNvSpPr>
            <a:spLocks noGrp="1" noRot="1" noChangeArrowheads="1"/>
          </p:cNvSpPr>
          <p:nvPr>
            <p:ph type="body" idx="1"/>
          </p:nvPr>
        </p:nvSpPr>
        <p:spPr/>
        <p:txBody>
          <a:bodyPr/>
          <a:lstStyle/>
          <a:p>
            <a:pPr marL="609600" indent="-609600"/>
            <a:r>
              <a:rPr lang="en-US" altLang="en-US"/>
              <a:t>Frederick William I and Frederick the Great developed Prussia’s army and bureaucracy</a:t>
            </a:r>
          </a:p>
          <a:p>
            <a:pPr marL="990600" lvl="1" indent="-533400"/>
            <a:r>
              <a:rPr lang="en-US" altLang="en-US"/>
              <a:t>Created the General Directory to centralize the government (were obedient to the king)</a:t>
            </a:r>
          </a:p>
          <a:p>
            <a:pPr marL="990600" lvl="1" indent="-533400"/>
            <a:r>
              <a:rPr lang="en-US" altLang="en-US"/>
              <a:t>Junkers were the only officers in the army (created a bond between king &amp; nobility)</a:t>
            </a:r>
          </a:p>
          <a:p>
            <a:pPr marL="990600" lvl="1" indent="-533400"/>
            <a:r>
              <a:rPr lang="en-US" altLang="en-US"/>
              <a:t>Peasants served many years in the military</a:t>
            </a:r>
          </a:p>
          <a:p>
            <a:pPr marL="990600" lvl="1" indent="-533400"/>
            <a:r>
              <a:rPr lang="en-US" altLang="en-US"/>
              <a:t>Middle class gained prestige by becoming civil servants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rrowheads="1"/>
          </p:cNvSpPr>
          <p:nvPr>
            <p:ph type="title"/>
          </p:nvPr>
        </p:nvSpPr>
        <p:spPr/>
        <p:txBody>
          <a:bodyPr/>
          <a:lstStyle/>
          <a:p>
            <a:r>
              <a:rPr lang="en-US" altLang="en-US"/>
              <a:t>Frederick the Great</a:t>
            </a:r>
          </a:p>
        </p:txBody>
      </p:sp>
      <p:sp>
        <p:nvSpPr>
          <p:cNvPr id="123907" name="Rectangle 3"/>
          <p:cNvSpPr>
            <a:spLocks noGrp="1" noRot="1" noChangeArrowheads="1"/>
          </p:cNvSpPr>
          <p:nvPr>
            <p:ph type="body" sz="half" idx="1"/>
          </p:nvPr>
        </p:nvSpPr>
        <p:spPr>
          <a:xfrm>
            <a:off x="152400" y="1600200"/>
            <a:ext cx="5105400" cy="4498975"/>
          </a:xfrm>
        </p:spPr>
        <p:txBody>
          <a:bodyPr/>
          <a:lstStyle/>
          <a:p>
            <a:pPr marL="609600" indent="-609600">
              <a:lnSpc>
                <a:spcPct val="90000"/>
              </a:lnSpc>
            </a:pPr>
            <a:r>
              <a:rPr lang="en-US" altLang="en-US" sz="2800"/>
              <a:t>Created a single code of laws</a:t>
            </a:r>
          </a:p>
          <a:p>
            <a:pPr marL="609600" indent="-609600">
              <a:lnSpc>
                <a:spcPct val="90000"/>
              </a:lnSpc>
            </a:pPr>
            <a:r>
              <a:rPr lang="en-US" altLang="en-US" sz="2800"/>
              <a:t>Eliminated torture except for treason &amp; murder</a:t>
            </a:r>
          </a:p>
          <a:p>
            <a:pPr marL="609600" indent="-609600">
              <a:lnSpc>
                <a:spcPct val="90000"/>
              </a:lnSpc>
            </a:pPr>
            <a:r>
              <a:rPr lang="en-US" altLang="en-US" sz="2800"/>
              <a:t>Granted limited freedom of speech &amp; press</a:t>
            </a:r>
          </a:p>
          <a:p>
            <a:pPr marL="609600" indent="-609600">
              <a:lnSpc>
                <a:spcPct val="90000"/>
              </a:lnSpc>
            </a:pPr>
            <a:r>
              <a:rPr lang="en-US" altLang="en-US" sz="2800"/>
              <a:t>Granted complete religious toleration</a:t>
            </a:r>
          </a:p>
          <a:p>
            <a:pPr marL="609600" indent="-609600">
              <a:lnSpc>
                <a:spcPct val="90000"/>
              </a:lnSpc>
            </a:pPr>
            <a:r>
              <a:rPr lang="en-US" altLang="en-US" sz="2800"/>
              <a:t>Enlarged the Prussian army even more</a:t>
            </a:r>
          </a:p>
          <a:p>
            <a:pPr marL="990600" lvl="1" indent="-533400">
              <a:lnSpc>
                <a:spcPct val="90000"/>
              </a:lnSpc>
            </a:pPr>
            <a:endParaRPr lang="en-US" altLang="en-US" sz="2400"/>
          </a:p>
        </p:txBody>
      </p:sp>
      <p:pic>
        <p:nvPicPr>
          <p:cNvPr id="123909" name="Picture 5" descr="Frederick%20the%20Great"/>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53063" y="1600200"/>
            <a:ext cx="34417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rrowheads="1"/>
          </p:cNvSpPr>
          <p:nvPr>
            <p:ph type="title"/>
          </p:nvPr>
        </p:nvSpPr>
        <p:spPr/>
        <p:txBody>
          <a:bodyPr/>
          <a:lstStyle/>
          <a:p>
            <a:r>
              <a:rPr lang="en-US" altLang="en-US"/>
              <a:t>Absolutism in Austria</a:t>
            </a:r>
          </a:p>
        </p:txBody>
      </p:sp>
      <p:sp>
        <p:nvSpPr>
          <p:cNvPr id="125955" name="Rectangle 3"/>
          <p:cNvSpPr>
            <a:spLocks noGrp="1" noRot="1" noChangeArrowheads="1"/>
          </p:cNvSpPr>
          <p:nvPr>
            <p:ph type="body" idx="1"/>
          </p:nvPr>
        </p:nvSpPr>
        <p:spPr>
          <a:xfrm>
            <a:off x="0" y="1143000"/>
            <a:ext cx="9144000" cy="5410200"/>
          </a:xfrm>
        </p:spPr>
        <p:txBody>
          <a:bodyPr/>
          <a:lstStyle/>
          <a:p>
            <a:r>
              <a:rPr lang="en-US" altLang="en-US"/>
              <a:t>Due to its size and varied nationalities had a hard time centralizing power &amp; providing common laws</a:t>
            </a:r>
          </a:p>
          <a:p>
            <a:r>
              <a:rPr lang="en-US" altLang="en-US"/>
              <a:t>Empress Maria Theresa centralized power by having the clergy and nobility pay their property and income taxes to royal officials instead of the diets</a:t>
            </a:r>
          </a:p>
          <a:p>
            <a:r>
              <a:rPr lang="en-US" altLang="en-US"/>
              <a:t>The lands of the Habsburgs would be handled by royal officials</a:t>
            </a:r>
          </a:p>
          <a:p>
            <a:r>
              <a:rPr lang="en-US" altLang="en-US"/>
              <a:t>The military was enlarged and modernized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p:txBody>
          <a:bodyPr/>
          <a:lstStyle/>
          <a:p>
            <a:r>
              <a:rPr lang="en-US" altLang="en-US"/>
              <a:t>Joseph II</a:t>
            </a:r>
          </a:p>
        </p:txBody>
      </p:sp>
      <p:sp>
        <p:nvSpPr>
          <p:cNvPr id="126979" name="Rectangle 3"/>
          <p:cNvSpPr>
            <a:spLocks noGrp="1" noRot="1" noChangeArrowheads="1"/>
          </p:cNvSpPr>
          <p:nvPr>
            <p:ph type="body" sz="half" idx="1"/>
          </p:nvPr>
        </p:nvSpPr>
        <p:spPr>
          <a:xfrm>
            <a:off x="301625" y="1600200"/>
            <a:ext cx="4727575" cy="4498975"/>
          </a:xfrm>
        </p:spPr>
        <p:txBody>
          <a:bodyPr/>
          <a:lstStyle/>
          <a:p>
            <a:pPr marL="457200" indent="-457200"/>
            <a:r>
              <a:rPr lang="en-US" altLang="en-US" sz="2800"/>
              <a:t>Abolished serfdom</a:t>
            </a:r>
          </a:p>
          <a:p>
            <a:pPr marL="457200" indent="-457200"/>
            <a:r>
              <a:rPr lang="en-US" altLang="en-US" sz="2800"/>
              <a:t>Gave peasants hereditary rights to their property</a:t>
            </a:r>
          </a:p>
          <a:p>
            <a:pPr marL="457200" indent="-457200"/>
            <a:r>
              <a:rPr lang="en-US" altLang="en-US" sz="2800"/>
              <a:t>Eliminated internal trade barriers and monopolies</a:t>
            </a:r>
          </a:p>
          <a:p>
            <a:pPr marL="457200" indent="-457200"/>
            <a:r>
              <a:rPr lang="en-US" altLang="en-US" sz="2800"/>
              <a:t>Created a new penal code</a:t>
            </a:r>
          </a:p>
          <a:p>
            <a:pPr marL="457200" indent="-457200"/>
            <a:r>
              <a:rPr lang="en-US" altLang="en-US" sz="2800"/>
              <a:t>Abolished the death penalty</a:t>
            </a:r>
          </a:p>
        </p:txBody>
      </p:sp>
      <p:pic>
        <p:nvPicPr>
          <p:cNvPr id="126983" name="Picture 7" descr="joseph-ii"/>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1752600"/>
            <a:ext cx="3627438"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Grp="1" noRot="1" noChangeArrowheads="1"/>
          </p:cNvSpPr>
          <p:nvPr>
            <p:ph type="title"/>
          </p:nvPr>
        </p:nvSpPr>
        <p:spPr/>
        <p:txBody>
          <a:bodyPr/>
          <a:lstStyle/>
          <a:p>
            <a:r>
              <a:rPr lang="en-US" altLang="en-US"/>
              <a:t>Joseph II</a:t>
            </a:r>
          </a:p>
        </p:txBody>
      </p:sp>
      <p:sp>
        <p:nvSpPr>
          <p:cNvPr id="131077" name="Rectangle 5"/>
          <p:cNvSpPr>
            <a:spLocks noGrp="1" noRot="1" noChangeArrowheads="1"/>
          </p:cNvSpPr>
          <p:nvPr>
            <p:ph type="body" sz="half" idx="1"/>
          </p:nvPr>
        </p:nvSpPr>
        <p:spPr/>
        <p:txBody>
          <a:bodyPr/>
          <a:lstStyle/>
          <a:p>
            <a:r>
              <a:rPr lang="en-US" altLang="en-US" sz="2800"/>
              <a:t>Established the idea of equality before the law</a:t>
            </a:r>
          </a:p>
          <a:p>
            <a:r>
              <a:rPr lang="en-US" altLang="en-US" sz="2800"/>
              <a:t>Instituted religious toleration</a:t>
            </a:r>
          </a:p>
          <a:p>
            <a:r>
              <a:rPr lang="en-US" altLang="en-US" sz="2800"/>
              <a:t>Restricted the power of the Catholic Church</a:t>
            </a:r>
          </a:p>
          <a:p>
            <a:r>
              <a:rPr lang="en-US" altLang="en-US" sz="2800"/>
              <a:t>His successors undid most of his reforms</a:t>
            </a:r>
          </a:p>
          <a:p>
            <a:pPr>
              <a:buFont typeface="Arial" panose="020B0604020202020204" pitchFamily="34" charset="0"/>
              <a:buNone/>
            </a:pPr>
            <a:endParaRPr lang="en-US" altLang="en-US" sz="2800"/>
          </a:p>
        </p:txBody>
      </p:sp>
      <p:pic>
        <p:nvPicPr>
          <p:cNvPr id="131079" name="Picture 7" descr="joseph-ii"/>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1752600"/>
            <a:ext cx="3629025"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p:txBody>
          <a:bodyPr/>
          <a:lstStyle/>
          <a:p>
            <a:r>
              <a:rPr lang="en-US" altLang="en-US"/>
              <a:t>Catherine the Great</a:t>
            </a:r>
          </a:p>
        </p:txBody>
      </p:sp>
      <p:sp>
        <p:nvSpPr>
          <p:cNvPr id="133124" name="Rectangle 4"/>
          <p:cNvSpPr>
            <a:spLocks noGrp="1" noRot="1" noChangeArrowheads="1"/>
          </p:cNvSpPr>
          <p:nvPr>
            <p:ph type="body" sz="half" idx="1"/>
          </p:nvPr>
        </p:nvSpPr>
        <p:spPr>
          <a:xfrm>
            <a:off x="301625" y="1447800"/>
            <a:ext cx="4194175" cy="5410200"/>
          </a:xfrm>
        </p:spPr>
        <p:txBody>
          <a:bodyPr/>
          <a:lstStyle/>
          <a:p>
            <a:r>
              <a:rPr lang="en-US" altLang="en-US" sz="2800"/>
              <a:t>Wanted reforms but knew too many would cause the nobility to have her killed</a:t>
            </a:r>
          </a:p>
          <a:p>
            <a:r>
              <a:rPr lang="en-US" altLang="en-US" sz="2800"/>
              <a:t>Initially questioned serfdom, torture, capital punishment and equality of all people but implemented little change</a:t>
            </a:r>
          </a:p>
          <a:p>
            <a:r>
              <a:rPr lang="en-US" altLang="en-US" sz="2800"/>
              <a:t>Ended up helping the landholders</a:t>
            </a:r>
          </a:p>
          <a:p>
            <a:endParaRPr lang="en-US" altLang="en-US" sz="2800"/>
          </a:p>
        </p:txBody>
      </p:sp>
      <p:pic>
        <p:nvPicPr>
          <p:cNvPr id="133126" name="Picture 6" descr="catherine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2209800"/>
            <a:ext cx="4343400" cy="3092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p:cNvSpPr>
            <a:spLocks noGrp="1" noRot="1" noChangeArrowheads="1"/>
          </p:cNvSpPr>
          <p:nvPr>
            <p:ph type="title"/>
          </p:nvPr>
        </p:nvSpPr>
        <p:spPr/>
        <p:txBody>
          <a:bodyPr/>
          <a:lstStyle/>
          <a:p>
            <a:r>
              <a:rPr lang="en-US" altLang="en-US"/>
              <a:t>Catherine the Great</a:t>
            </a:r>
          </a:p>
        </p:txBody>
      </p:sp>
      <p:sp>
        <p:nvSpPr>
          <p:cNvPr id="140293" name="Rectangle 5"/>
          <p:cNvSpPr>
            <a:spLocks noGrp="1" noRot="1" noChangeArrowheads="1"/>
          </p:cNvSpPr>
          <p:nvPr>
            <p:ph type="body" sz="half" idx="1"/>
          </p:nvPr>
        </p:nvSpPr>
        <p:spPr>
          <a:xfrm>
            <a:off x="301625" y="1447800"/>
            <a:ext cx="4194175" cy="5181600"/>
          </a:xfrm>
        </p:spPr>
        <p:txBody>
          <a:bodyPr/>
          <a:lstStyle/>
          <a:p>
            <a:pPr>
              <a:lnSpc>
                <a:spcPct val="90000"/>
              </a:lnSpc>
            </a:pPr>
            <a:r>
              <a:rPr lang="en-US" altLang="en-US" sz="2800"/>
              <a:t>Gave the gentry special privileges like tax exemption &amp; right to trial by peers – Charter of the Nobility</a:t>
            </a:r>
          </a:p>
          <a:p>
            <a:pPr>
              <a:lnSpc>
                <a:spcPct val="90000"/>
              </a:lnSpc>
            </a:pPr>
            <a:r>
              <a:rPr lang="en-US" altLang="en-US" sz="2800"/>
              <a:t>Serfs were forbidden to appeal to the state against their masters</a:t>
            </a:r>
          </a:p>
          <a:p>
            <a:pPr>
              <a:lnSpc>
                <a:spcPct val="90000"/>
              </a:lnSpc>
            </a:pPr>
            <a:r>
              <a:rPr lang="en-US" altLang="en-US" sz="2800"/>
              <a:t>Peasants revolted causing even more repression by forcing them to be serfs</a:t>
            </a:r>
          </a:p>
        </p:txBody>
      </p:sp>
      <p:pic>
        <p:nvPicPr>
          <p:cNvPr id="140295" name="Picture 7" descr="catherine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2209800"/>
            <a:ext cx="4343400" cy="3092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Rot="1" noChangeArrowheads="1"/>
          </p:cNvSpPr>
          <p:nvPr>
            <p:ph type="title"/>
          </p:nvPr>
        </p:nvSpPr>
        <p:spPr/>
        <p:txBody>
          <a:bodyPr/>
          <a:lstStyle/>
          <a:p>
            <a:r>
              <a:rPr lang="en-US" altLang="en-US"/>
              <a:t>Poland</a:t>
            </a:r>
          </a:p>
        </p:txBody>
      </p:sp>
      <p:sp>
        <p:nvSpPr>
          <p:cNvPr id="142341" name="Rectangle 5"/>
          <p:cNvSpPr>
            <a:spLocks noGrp="1" noRot="1" noChangeArrowheads="1"/>
          </p:cNvSpPr>
          <p:nvPr>
            <p:ph type="body" sz="half" idx="1"/>
          </p:nvPr>
        </p:nvSpPr>
        <p:spPr/>
        <p:txBody>
          <a:bodyPr/>
          <a:lstStyle/>
          <a:p>
            <a:r>
              <a:rPr lang="en-US" altLang="en-US" sz="2800"/>
              <a:t>Nobles were still electing a king to do their bidding</a:t>
            </a:r>
          </a:p>
          <a:p>
            <a:r>
              <a:rPr lang="en-US" altLang="en-US" sz="2800"/>
              <a:t>Poland was destroyed when Austria, Russia and Prussia divided it between them as a buffer zone </a:t>
            </a:r>
          </a:p>
        </p:txBody>
      </p:sp>
      <p:pic>
        <p:nvPicPr>
          <p:cNvPr id="142343" name="Picture 7" descr="Partition%20of%20Poland"/>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3400" y="1752600"/>
            <a:ext cx="4191000" cy="3371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p:txBody>
          <a:bodyPr/>
          <a:lstStyle/>
          <a:p>
            <a:r>
              <a:rPr lang="en-US" altLang="en-US"/>
              <a:t>Utilitarian Arguments</a:t>
            </a:r>
          </a:p>
        </p:txBody>
      </p:sp>
      <p:sp>
        <p:nvSpPr>
          <p:cNvPr id="106499" name="Rectangle 3"/>
          <p:cNvSpPr>
            <a:spLocks noGrp="1" noRot="1" noChangeArrowheads="1"/>
          </p:cNvSpPr>
          <p:nvPr>
            <p:ph type="body" idx="1"/>
          </p:nvPr>
        </p:nvSpPr>
        <p:spPr/>
        <p:txBody>
          <a:bodyPr/>
          <a:lstStyle/>
          <a:p>
            <a:pPr>
              <a:lnSpc>
                <a:spcPct val="90000"/>
              </a:lnSpc>
            </a:pPr>
            <a:r>
              <a:rPr lang="en-US" altLang="en-US"/>
              <a:t>Theory of strong monarchies based on divine right continued into the 18th century</a:t>
            </a:r>
          </a:p>
          <a:p>
            <a:pPr>
              <a:lnSpc>
                <a:spcPct val="90000"/>
              </a:lnSpc>
            </a:pPr>
            <a:r>
              <a:rPr lang="en-US" altLang="en-US"/>
              <a:t>Utilitarian arguments allowed monarchs to keep their power</a:t>
            </a:r>
          </a:p>
          <a:p>
            <a:pPr>
              <a:lnSpc>
                <a:spcPct val="90000"/>
              </a:lnSpc>
            </a:pPr>
            <a:r>
              <a:rPr lang="en-US" altLang="en-US"/>
              <a:t>Included:</a:t>
            </a:r>
          </a:p>
          <a:p>
            <a:pPr lvl="1">
              <a:lnSpc>
                <a:spcPct val="90000"/>
              </a:lnSpc>
            </a:pPr>
            <a:r>
              <a:rPr lang="en-US" altLang="en-US"/>
              <a:t>Maintenance of the laws</a:t>
            </a:r>
          </a:p>
          <a:p>
            <a:pPr lvl="1">
              <a:lnSpc>
                <a:spcPct val="90000"/>
              </a:lnSpc>
            </a:pPr>
            <a:r>
              <a:rPr lang="en-US" altLang="en-US"/>
              <a:t>Enforce justice</a:t>
            </a:r>
          </a:p>
          <a:p>
            <a:pPr lvl="1">
              <a:lnSpc>
                <a:spcPct val="90000"/>
              </a:lnSpc>
            </a:pPr>
            <a:r>
              <a:rPr lang="en-US" altLang="en-US"/>
              <a:t>Prevent corruption</a:t>
            </a:r>
          </a:p>
          <a:p>
            <a:pPr lvl="1">
              <a:lnSpc>
                <a:spcPct val="90000"/>
              </a:lnSpc>
            </a:pPr>
            <a:r>
              <a:rPr lang="en-US" altLang="en-US"/>
              <a:t>Defend against enemies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rrowheads="1"/>
          </p:cNvSpPr>
          <p:nvPr>
            <p:ph type="title"/>
          </p:nvPr>
        </p:nvSpPr>
        <p:spPr/>
        <p:txBody>
          <a:bodyPr/>
          <a:lstStyle/>
          <a:p>
            <a:r>
              <a:rPr lang="en-US" altLang="en-US"/>
              <a:t>Enlightened Absolutism</a:t>
            </a:r>
          </a:p>
        </p:txBody>
      </p:sp>
      <p:sp>
        <p:nvSpPr>
          <p:cNvPr id="144387" name="Rectangle 3"/>
          <p:cNvSpPr>
            <a:spLocks noGrp="1" noRot="1" noChangeArrowheads="1"/>
          </p:cNvSpPr>
          <p:nvPr>
            <p:ph type="body" sz="half" idx="1"/>
          </p:nvPr>
        </p:nvSpPr>
        <p:spPr/>
        <p:txBody>
          <a:bodyPr/>
          <a:lstStyle/>
          <a:p>
            <a:pPr>
              <a:lnSpc>
                <a:spcPct val="90000"/>
              </a:lnSpc>
            </a:pPr>
            <a:r>
              <a:rPr lang="en-US" altLang="en-US" sz="2800"/>
              <a:t>Almost every ruler in Europe pursued some reforms</a:t>
            </a:r>
          </a:p>
          <a:p>
            <a:pPr>
              <a:lnSpc>
                <a:spcPct val="90000"/>
              </a:lnSpc>
            </a:pPr>
            <a:r>
              <a:rPr lang="en-US" altLang="en-US" sz="2800"/>
              <a:t>Few felt they should implement those ideals completely</a:t>
            </a:r>
          </a:p>
          <a:p>
            <a:pPr lvl="1">
              <a:lnSpc>
                <a:spcPct val="90000"/>
              </a:lnSpc>
            </a:pPr>
            <a:r>
              <a:rPr lang="en-US" altLang="en-US" sz="2400"/>
              <a:t>Joseph II is the only enlightened despot that truly made the changes suggested by philosophes</a:t>
            </a:r>
          </a:p>
        </p:txBody>
      </p:sp>
      <p:pic>
        <p:nvPicPr>
          <p:cNvPr id="144393" name="Picture 9" descr="crown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1752600"/>
            <a:ext cx="39338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Grp="1" noRot="1" noChangeArrowheads="1"/>
          </p:cNvSpPr>
          <p:nvPr>
            <p:ph type="title"/>
          </p:nvPr>
        </p:nvSpPr>
        <p:spPr/>
        <p:txBody>
          <a:bodyPr/>
          <a:lstStyle/>
          <a:p>
            <a:r>
              <a:rPr lang="en-US" altLang="en-US"/>
              <a:t>Enlightened Absolutism</a:t>
            </a:r>
          </a:p>
        </p:txBody>
      </p:sp>
      <p:sp>
        <p:nvSpPr>
          <p:cNvPr id="146437" name="Rectangle 5"/>
          <p:cNvSpPr>
            <a:spLocks noGrp="1" noRot="1" noChangeArrowheads="1"/>
          </p:cNvSpPr>
          <p:nvPr>
            <p:ph type="body" sz="half" idx="1"/>
          </p:nvPr>
        </p:nvSpPr>
        <p:spPr>
          <a:xfrm>
            <a:off x="301625" y="1600200"/>
            <a:ext cx="4422775" cy="4498975"/>
          </a:xfrm>
        </p:spPr>
        <p:txBody>
          <a:bodyPr/>
          <a:lstStyle/>
          <a:p>
            <a:pPr>
              <a:lnSpc>
                <a:spcPct val="90000"/>
              </a:lnSpc>
            </a:pPr>
            <a:r>
              <a:rPr lang="en-US" altLang="en-US" sz="2800"/>
              <a:t>Rulers more were interested in increasing their power through the development of armies and the waging of war</a:t>
            </a:r>
          </a:p>
          <a:p>
            <a:pPr>
              <a:lnSpc>
                <a:spcPct val="90000"/>
              </a:lnSpc>
            </a:pPr>
            <a:r>
              <a:rPr lang="en-US" altLang="en-US" sz="2800" b="1"/>
              <a:t>Because the aristocracy of Europe had so much power, it was impossible for enlightened rulers to make true reforms</a:t>
            </a:r>
            <a:r>
              <a:rPr lang="en-US" altLang="en-US" sz="2800"/>
              <a:t> </a:t>
            </a:r>
          </a:p>
        </p:txBody>
      </p:sp>
      <p:pic>
        <p:nvPicPr>
          <p:cNvPr id="146441" name="Picture 9" descr="gen%20sedgwick%20at%20splitz%20work%20place%20wearing%20burger%20king%20shrek%20crown"/>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2362200"/>
            <a:ext cx="4572000" cy="3144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rrowheads="1"/>
          </p:cNvSpPr>
          <p:nvPr>
            <p:ph type="title"/>
          </p:nvPr>
        </p:nvSpPr>
        <p:spPr/>
        <p:txBody>
          <a:bodyPr/>
          <a:lstStyle/>
          <a:p>
            <a:r>
              <a:rPr lang="en-US" altLang="en-US"/>
              <a:t>Wars and Diplomacy</a:t>
            </a:r>
          </a:p>
        </p:txBody>
      </p:sp>
      <p:sp>
        <p:nvSpPr>
          <p:cNvPr id="150531" name="Rectangle 3"/>
          <p:cNvSpPr>
            <a:spLocks noGrp="1" noRot="1" noChangeArrowheads="1"/>
          </p:cNvSpPr>
          <p:nvPr>
            <p:ph type="body" idx="1"/>
          </p:nvPr>
        </p:nvSpPr>
        <p:spPr>
          <a:xfrm>
            <a:off x="301625" y="1295400"/>
            <a:ext cx="8540750" cy="5181600"/>
          </a:xfrm>
        </p:spPr>
        <p:txBody>
          <a:bodyPr/>
          <a:lstStyle/>
          <a:p>
            <a:r>
              <a:rPr lang="en-US" altLang="en-US"/>
              <a:t>Philosophes denounced war as a waste of life and resources</a:t>
            </a:r>
          </a:p>
          <a:p>
            <a:r>
              <a:rPr lang="en-US" altLang="en-US"/>
              <a:t>Rulers paid no attention to this</a:t>
            </a:r>
          </a:p>
          <a:p>
            <a:pPr lvl="1"/>
            <a:r>
              <a:rPr lang="en-US" altLang="en-US"/>
              <a:t>Used their governments to further their self interests</a:t>
            </a:r>
          </a:p>
          <a:p>
            <a:pPr lvl="1"/>
            <a:r>
              <a:rPr lang="en-US" altLang="en-US"/>
              <a:t>Used wars to keep a balance of power between states</a:t>
            </a:r>
          </a:p>
          <a:p>
            <a:r>
              <a:rPr lang="en-US" altLang="en-US"/>
              <a:t>Armies were supposed to be used to protect the state</a:t>
            </a:r>
          </a:p>
          <a:p>
            <a:pPr lvl="1"/>
            <a:r>
              <a:rPr lang="en-US" altLang="en-US"/>
              <a:t>Were often used to extend a state’s territory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rrowheads="1"/>
          </p:cNvSpPr>
          <p:nvPr>
            <p:ph type="title"/>
          </p:nvPr>
        </p:nvSpPr>
        <p:spPr/>
        <p:txBody>
          <a:bodyPr/>
          <a:lstStyle/>
          <a:p>
            <a:r>
              <a:rPr lang="en-US" altLang="en-US"/>
              <a:t>The War of Austrian Succession </a:t>
            </a:r>
          </a:p>
        </p:txBody>
      </p:sp>
      <p:sp>
        <p:nvSpPr>
          <p:cNvPr id="151555" name="Rectangle 3"/>
          <p:cNvSpPr>
            <a:spLocks noGrp="1" noRot="1" noChangeArrowheads="1"/>
          </p:cNvSpPr>
          <p:nvPr>
            <p:ph type="body" sz="half" idx="1"/>
          </p:nvPr>
        </p:nvSpPr>
        <p:spPr/>
        <p:txBody>
          <a:bodyPr/>
          <a:lstStyle/>
          <a:p>
            <a:r>
              <a:rPr lang="en-US" altLang="en-US" sz="2800"/>
              <a:t>1715-1740 were peaceful and diplomacy prevailed but that ended with Austrian Succession</a:t>
            </a:r>
          </a:p>
          <a:p>
            <a:r>
              <a:rPr lang="en-US" altLang="en-US" sz="2800"/>
              <a:t>Charles VI of Austria was unable to produce a male heir</a:t>
            </a:r>
          </a:p>
          <a:p>
            <a:pPr lvl="1"/>
            <a:r>
              <a:rPr lang="en-US" altLang="en-US" sz="2400"/>
              <a:t>Leaving his daughter Maria Theresa to rule</a:t>
            </a:r>
          </a:p>
          <a:p>
            <a:pPr>
              <a:buFont typeface="Arial" panose="020B0604020202020204" pitchFamily="34" charset="0"/>
              <a:buNone/>
            </a:pPr>
            <a:endParaRPr lang="en-US" altLang="en-US" sz="2800"/>
          </a:p>
        </p:txBody>
      </p:sp>
      <p:pic>
        <p:nvPicPr>
          <p:cNvPr id="151557" name="Picture 5" descr="mtheresa"/>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1447800"/>
            <a:ext cx="3438525"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p:txBody>
          <a:bodyPr/>
          <a:lstStyle/>
          <a:p>
            <a:r>
              <a:rPr lang="en-US" altLang="en-US"/>
              <a:t>Pragmatic Sanction</a:t>
            </a:r>
          </a:p>
        </p:txBody>
      </p:sp>
      <p:sp>
        <p:nvSpPr>
          <p:cNvPr id="153603" name="Rectangle 3"/>
          <p:cNvSpPr>
            <a:spLocks noGrp="1" noRot="1" noChangeArrowheads="1"/>
          </p:cNvSpPr>
          <p:nvPr>
            <p:ph type="body" idx="1"/>
          </p:nvPr>
        </p:nvSpPr>
        <p:spPr/>
        <p:txBody>
          <a:bodyPr/>
          <a:lstStyle/>
          <a:p>
            <a:r>
              <a:rPr lang="en-US" altLang="en-US"/>
              <a:t>To ensure Europe would recognize her as a legitimate ruler they signed the Pragmatic Sanction</a:t>
            </a:r>
          </a:p>
          <a:p>
            <a:r>
              <a:rPr lang="en-US" altLang="en-US"/>
              <a:t>Charles VI died and the Pragmatic Sanction was ignored</a:t>
            </a:r>
          </a:p>
          <a:p>
            <a:pPr lvl="1"/>
            <a:r>
              <a:rPr lang="en-US" altLang="en-US"/>
              <a:t>Frederick the Great invaded &amp; France declared war on Austria</a:t>
            </a:r>
          </a:p>
          <a:p>
            <a:pPr lvl="1"/>
            <a:r>
              <a:rPr lang="en-US" altLang="en-US"/>
              <a:t>Great Britain allied with Austria and war started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rrowheads="1"/>
          </p:cNvSpPr>
          <p:nvPr>
            <p:ph type="title"/>
          </p:nvPr>
        </p:nvSpPr>
        <p:spPr/>
        <p:txBody>
          <a:bodyPr/>
          <a:lstStyle/>
          <a:p>
            <a:r>
              <a:rPr lang="en-US" altLang="en-US"/>
              <a:t>Aix-la-Chapelle</a:t>
            </a:r>
          </a:p>
        </p:txBody>
      </p:sp>
      <p:sp>
        <p:nvSpPr>
          <p:cNvPr id="154627" name="Rectangle 3"/>
          <p:cNvSpPr>
            <a:spLocks noGrp="1" noRot="1" noChangeArrowheads="1"/>
          </p:cNvSpPr>
          <p:nvPr>
            <p:ph type="body" sz="half" idx="1"/>
          </p:nvPr>
        </p:nvSpPr>
        <p:spPr/>
        <p:txBody>
          <a:bodyPr/>
          <a:lstStyle/>
          <a:p>
            <a:r>
              <a:rPr lang="en-US" altLang="en-US" sz="2800"/>
              <a:t>1748 – Aix-la-Chapelle</a:t>
            </a:r>
          </a:p>
          <a:p>
            <a:r>
              <a:rPr lang="en-US" altLang="en-US" sz="2800"/>
              <a:t>Returned all occupied land to original owners except for Silesia</a:t>
            </a:r>
          </a:p>
          <a:p>
            <a:pPr lvl="1"/>
            <a:r>
              <a:rPr lang="en-US" altLang="en-US" sz="2400"/>
              <a:t>Frederick the Great of Prussia kept it</a:t>
            </a:r>
          </a:p>
          <a:p>
            <a:r>
              <a:rPr lang="en-US" altLang="en-US" sz="2800"/>
              <a:t>Would cause another war </a:t>
            </a:r>
          </a:p>
        </p:txBody>
      </p:sp>
      <p:pic>
        <p:nvPicPr>
          <p:cNvPr id="154629" name="Picture 5" descr="chappell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752600"/>
            <a:ext cx="3962400" cy="396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p:txBody>
          <a:bodyPr/>
          <a:lstStyle/>
          <a:p>
            <a:r>
              <a:rPr lang="en-US" altLang="en-US"/>
              <a:t>Seven Years’ War</a:t>
            </a:r>
          </a:p>
        </p:txBody>
      </p:sp>
      <p:sp>
        <p:nvSpPr>
          <p:cNvPr id="156675" name="Rectangle 3"/>
          <p:cNvSpPr>
            <a:spLocks noGrp="1" noRot="1" noChangeArrowheads="1"/>
          </p:cNvSpPr>
          <p:nvPr>
            <p:ph type="body" idx="1"/>
          </p:nvPr>
        </p:nvSpPr>
        <p:spPr>
          <a:xfrm>
            <a:off x="301625" y="1371600"/>
            <a:ext cx="8540750" cy="5105400"/>
          </a:xfrm>
        </p:spPr>
        <p:txBody>
          <a:bodyPr/>
          <a:lstStyle/>
          <a:p>
            <a:pPr>
              <a:lnSpc>
                <a:spcPct val="90000"/>
              </a:lnSpc>
            </a:pPr>
            <a:r>
              <a:rPr lang="en-US" altLang="en-US"/>
              <a:t>Started out as a war between Austria and Prussia over Silesia</a:t>
            </a:r>
          </a:p>
          <a:p>
            <a:pPr>
              <a:lnSpc>
                <a:spcPct val="90000"/>
              </a:lnSpc>
            </a:pPr>
            <a:r>
              <a:rPr lang="en-US" altLang="en-US"/>
              <a:t>Became a war between France and Britain over colonies</a:t>
            </a:r>
          </a:p>
          <a:p>
            <a:pPr lvl="1">
              <a:lnSpc>
                <a:spcPct val="90000"/>
              </a:lnSpc>
            </a:pPr>
            <a:r>
              <a:rPr lang="en-US" altLang="en-US"/>
              <a:t>Britain &amp; Prussia vs. France, Austria &amp; Russia</a:t>
            </a:r>
          </a:p>
          <a:p>
            <a:pPr lvl="1">
              <a:lnSpc>
                <a:spcPct val="90000"/>
              </a:lnSpc>
            </a:pPr>
            <a:r>
              <a:rPr lang="en-US" altLang="en-US"/>
              <a:t>Three areas of conflict – Europe, India &amp; North America</a:t>
            </a:r>
          </a:p>
          <a:p>
            <a:pPr>
              <a:lnSpc>
                <a:spcPct val="90000"/>
              </a:lnSpc>
            </a:pPr>
            <a:r>
              <a:rPr lang="en-US" altLang="en-US"/>
              <a:t>War between Prussia, Austria and Russia ended with the Peace of Hubertusburg</a:t>
            </a:r>
          </a:p>
          <a:p>
            <a:pPr lvl="1">
              <a:lnSpc>
                <a:spcPct val="90000"/>
              </a:lnSpc>
            </a:pPr>
            <a:r>
              <a:rPr lang="en-US" altLang="en-US"/>
              <a:t>Austria recognized the loss of Silesia to Prussia</a:t>
            </a:r>
          </a:p>
          <a:p>
            <a:pPr lvl="1">
              <a:lnSpc>
                <a:spcPct val="90000"/>
              </a:lnSpc>
            </a:pP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rrowheads="1"/>
          </p:cNvSpPr>
          <p:nvPr>
            <p:ph type="title"/>
          </p:nvPr>
        </p:nvSpPr>
        <p:spPr/>
        <p:txBody>
          <a:bodyPr/>
          <a:lstStyle/>
          <a:p>
            <a:r>
              <a:rPr lang="en-US" altLang="en-US"/>
              <a:t>Seven Years’ War</a:t>
            </a:r>
          </a:p>
        </p:txBody>
      </p:sp>
      <p:sp>
        <p:nvSpPr>
          <p:cNvPr id="158723" name="Rectangle 3"/>
          <p:cNvSpPr>
            <a:spLocks noGrp="1" noRot="1" noChangeArrowheads="1"/>
          </p:cNvSpPr>
          <p:nvPr>
            <p:ph type="body" idx="1"/>
          </p:nvPr>
        </p:nvSpPr>
        <p:spPr/>
        <p:txBody>
          <a:bodyPr/>
          <a:lstStyle/>
          <a:p>
            <a:r>
              <a:rPr lang="en-US" altLang="en-US"/>
              <a:t>Treaty of Paris in 1763 ended the war between France &amp; Britain</a:t>
            </a:r>
          </a:p>
          <a:p>
            <a:pPr lvl="1"/>
            <a:r>
              <a:rPr lang="en-US" altLang="en-US"/>
              <a:t>French withdrew from India, gave Canada to the British, gave Louisiana to the Spanish, and Spain gave Florida to the British</a:t>
            </a:r>
          </a:p>
          <a:p>
            <a:r>
              <a:rPr lang="en-US" altLang="en-US" b="1"/>
              <a:t>Britain had become the world’s greatest colonial power</a:t>
            </a:r>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p:txBody>
          <a:bodyPr/>
          <a:lstStyle/>
          <a:p>
            <a:r>
              <a:rPr lang="en-US" altLang="en-US"/>
              <a:t>European Armies and Warfare</a:t>
            </a:r>
          </a:p>
        </p:txBody>
      </p:sp>
      <p:sp>
        <p:nvSpPr>
          <p:cNvPr id="159747" name="Rectangle 3"/>
          <p:cNvSpPr>
            <a:spLocks noGrp="1" noRot="1" noChangeArrowheads="1"/>
          </p:cNvSpPr>
          <p:nvPr>
            <p:ph type="body" sz="half" idx="1"/>
          </p:nvPr>
        </p:nvSpPr>
        <p:spPr>
          <a:xfrm>
            <a:off x="301625" y="1524000"/>
            <a:ext cx="4194175" cy="5181600"/>
          </a:xfrm>
        </p:spPr>
        <p:txBody>
          <a:bodyPr/>
          <a:lstStyle/>
          <a:p>
            <a:r>
              <a:rPr lang="en-US" altLang="en-US" sz="2800"/>
              <a:t>Professional standing armies were standard feature everywhere except Britain, who relied on mercenaries</a:t>
            </a:r>
          </a:p>
          <a:p>
            <a:pPr lvl="1"/>
            <a:r>
              <a:rPr lang="en-US" altLang="en-US" sz="2400"/>
              <a:t>Officers were aristocrats</a:t>
            </a:r>
          </a:p>
          <a:p>
            <a:pPr lvl="1"/>
            <a:r>
              <a:rPr lang="en-US" altLang="en-US" sz="2400"/>
              <a:t>The middle ranks were represented by the middle-class</a:t>
            </a:r>
          </a:p>
          <a:p>
            <a:pPr lvl="1"/>
            <a:r>
              <a:rPr lang="en-US" altLang="en-US" sz="2400"/>
              <a:t>Soldiers came from the lowest classes</a:t>
            </a:r>
          </a:p>
        </p:txBody>
      </p:sp>
      <p:pic>
        <p:nvPicPr>
          <p:cNvPr id="159749" name="Picture 5" descr="uniforms"/>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57800" y="1295400"/>
            <a:ext cx="3122613" cy="541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p:txBody>
          <a:bodyPr/>
          <a:lstStyle/>
          <a:p>
            <a:r>
              <a:rPr lang="en-US" altLang="en-US" sz="4000"/>
              <a:t>Russia &amp; Prussia </a:t>
            </a:r>
          </a:p>
        </p:txBody>
      </p:sp>
      <p:sp>
        <p:nvSpPr>
          <p:cNvPr id="161795" name="Rectangle 3"/>
          <p:cNvSpPr>
            <a:spLocks noGrp="1" noRot="1" noChangeArrowheads="1"/>
          </p:cNvSpPr>
          <p:nvPr>
            <p:ph type="body" idx="1"/>
          </p:nvPr>
        </p:nvSpPr>
        <p:spPr/>
        <p:txBody>
          <a:bodyPr/>
          <a:lstStyle/>
          <a:p>
            <a:r>
              <a:rPr lang="en-US" altLang="en-US"/>
              <a:t>Russia and Prussia conscripted their peasants</a:t>
            </a:r>
          </a:p>
          <a:p>
            <a:pPr lvl="1"/>
            <a:r>
              <a:rPr lang="en-US" altLang="en-US"/>
              <a:t>Other countries didn’t because they needed them to farm</a:t>
            </a:r>
          </a:p>
          <a:p>
            <a:pPr lvl="1"/>
            <a:r>
              <a:rPr lang="en-US" altLang="en-US"/>
              <a:t>Unemployed &amp; homeless were forced to serve</a:t>
            </a:r>
          </a:p>
          <a:p>
            <a:pPr lvl="1"/>
            <a:r>
              <a:rPr lang="en-US" altLang="en-US"/>
              <a:t>Lower class saw the army as an escape from the poor quality of their lives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p:txBody>
          <a:bodyPr/>
          <a:lstStyle/>
          <a:p>
            <a:r>
              <a:rPr lang="en-US" altLang="en-US"/>
              <a:t>Enlightened Despotism</a:t>
            </a:r>
          </a:p>
        </p:txBody>
      </p:sp>
      <p:sp>
        <p:nvSpPr>
          <p:cNvPr id="107523" name="Rectangle 3"/>
          <p:cNvSpPr>
            <a:spLocks noGrp="1" noRot="1" noChangeArrowheads="1"/>
          </p:cNvSpPr>
          <p:nvPr>
            <p:ph type="body" idx="1"/>
          </p:nvPr>
        </p:nvSpPr>
        <p:spPr>
          <a:xfrm>
            <a:off x="304800" y="1219200"/>
            <a:ext cx="8540750" cy="5410200"/>
          </a:xfrm>
        </p:spPr>
        <p:txBody>
          <a:bodyPr/>
          <a:lstStyle/>
          <a:p>
            <a:pPr>
              <a:lnSpc>
                <a:spcPct val="90000"/>
              </a:lnSpc>
            </a:pPr>
            <a:r>
              <a:rPr lang="en-US" altLang="en-US"/>
              <a:t>Natural laws &amp; rights were influential on the monarchs of this time</a:t>
            </a:r>
          </a:p>
          <a:p>
            <a:pPr>
              <a:lnSpc>
                <a:spcPct val="90000"/>
              </a:lnSpc>
            </a:pPr>
            <a:r>
              <a:rPr lang="en-US" altLang="en-US"/>
              <a:t>Philosophes encouraged natural rights &amp; laws but did not trust government to the common people </a:t>
            </a:r>
            <a:r>
              <a:rPr lang="en-US" altLang="en-US" b="1"/>
              <a:t>(Reform starts with the king) </a:t>
            </a:r>
          </a:p>
          <a:p>
            <a:pPr>
              <a:lnSpc>
                <a:spcPct val="90000"/>
              </a:lnSpc>
            </a:pPr>
            <a:r>
              <a:rPr lang="en-US" altLang="en-US"/>
              <a:t>Enlightened Rulers gave people direction</a:t>
            </a:r>
          </a:p>
          <a:p>
            <a:pPr>
              <a:lnSpc>
                <a:spcPct val="90000"/>
              </a:lnSpc>
            </a:pPr>
            <a:r>
              <a:rPr lang="en-US" altLang="en-US"/>
              <a:t>Must enforce:</a:t>
            </a:r>
          </a:p>
          <a:p>
            <a:pPr lvl="1">
              <a:lnSpc>
                <a:spcPct val="90000"/>
              </a:lnSpc>
            </a:pPr>
            <a:r>
              <a:rPr lang="en-US" altLang="en-US"/>
              <a:t>Natural rights</a:t>
            </a:r>
          </a:p>
          <a:p>
            <a:pPr lvl="1">
              <a:lnSpc>
                <a:spcPct val="90000"/>
              </a:lnSpc>
            </a:pPr>
            <a:r>
              <a:rPr lang="en-US" altLang="en-US"/>
              <a:t>Encourage art, science &amp; education</a:t>
            </a:r>
          </a:p>
          <a:p>
            <a:pPr lvl="1">
              <a:lnSpc>
                <a:spcPct val="90000"/>
              </a:lnSpc>
            </a:pPr>
            <a:r>
              <a:rPr lang="en-US" altLang="en-US"/>
              <a:t>Enforce the law equally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rrowheads="1"/>
          </p:cNvSpPr>
          <p:nvPr>
            <p:ph type="title"/>
          </p:nvPr>
        </p:nvSpPr>
        <p:spPr/>
        <p:txBody>
          <a:bodyPr/>
          <a:lstStyle/>
          <a:p>
            <a:r>
              <a:rPr lang="en-US" altLang="en-US"/>
              <a:t>Warfare</a:t>
            </a:r>
          </a:p>
        </p:txBody>
      </p:sp>
      <p:sp>
        <p:nvSpPr>
          <p:cNvPr id="162819" name="Rectangle 3"/>
          <p:cNvSpPr>
            <a:spLocks noGrp="1" noRot="1" noChangeArrowheads="1"/>
          </p:cNvSpPr>
          <p:nvPr>
            <p:ph type="body" idx="1"/>
          </p:nvPr>
        </p:nvSpPr>
        <p:spPr/>
        <p:txBody>
          <a:bodyPr/>
          <a:lstStyle/>
          <a:p>
            <a:pPr marL="609600" indent="-609600"/>
            <a:r>
              <a:rPr lang="en-US" altLang="en-US"/>
              <a:t>The increased size of warfare was no longer ideal</a:t>
            </a:r>
          </a:p>
          <a:p>
            <a:pPr marL="990600" lvl="1" indent="-533400"/>
            <a:r>
              <a:rPr lang="en-US" altLang="en-US"/>
              <a:t>No wars over religion</a:t>
            </a:r>
          </a:p>
          <a:p>
            <a:pPr marL="990600" lvl="1" indent="-533400"/>
            <a:r>
              <a:rPr lang="en-US" altLang="en-US"/>
              <a:t>Destruction of taxpayer’s money</a:t>
            </a:r>
          </a:p>
          <a:p>
            <a:pPr marL="990600" lvl="1" indent="-533400"/>
            <a:r>
              <a:rPr lang="en-US" altLang="en-US"/>
              <a:t>Generals didn’t want to risk their armies so they relied on indirect maneuvers to fight rather than direct confrontation</a:t>
            </a:r>
          </a:p>
          <a:p>
            <a:pPr marL="990600" lvl="1" indent="-533400"/>
            <a:r>
              <a:rPr lang="en-US" altLang="en-US"/>
              <a:t>Defeated armies were allowed to withdraw without being captured or destroyed</a:t>
            </a:r>
            <a:r>
              <a:rPr lang="en-US" altLang="en-US" sz="240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p:txBody>
          <a:bodyPr/>
          <a:lstStyle/>
          <a:p>
            <a:pPr marL="838200" indent="-838200"/>
            <a:r>
              <a:rPr lang="en-US" altLang="en-US" sz="4000"/>
              <a:t>Growth of the European Population</a:t>
            </a:r>
          </a:p>
        </p:txBody>
      </p:sp>
      <p:sp>
        <p:nvSpPr>
          <p:cNvPr id="163843" name="Rectangle 3"/>
          <p:cNvSpPr>
            <a:spLocks noGrp="1" noRot="1" noChangeArrowheads="1"/>
          </p:cNvSpPr>
          <p:nvPr>
            <p:ph type="body" sz="half" idx="1"/>
          </p:nvPr>
        </p:nvSpPr>
        <p:spPr>
          <a:xfrm>
            <a:off x="0" y="1600200"/>
            <a:ext cx="4194175" cy="4953000"/>
          </a:xfrm>
        </p:spPr>
        <p:txBody>
          <a:bodyPr/>
          <a:lstStyle/>
          <a:p>
            <a:r>
              <a:rPr lang="en-US" altLang="en-US" sz="2800"/>
              <a:t>Began to grow the second half of the century &amp; has continued ever since</a:t>
            </a:r>
          </a:p>
          <a:p>
            <a:pPr lvl="1"/>
            <a:r>
              <a:rPr lang="en-US" altLang="en-US" sz="2400"/>
              <a:t>Also, millions of people left to become colonists</a:t>
            </a:r>
          </a:p>
          <a:p>
            <a:pPr lvl="1"/>
            <a:r>
              <a:rPr lang="en-US" altLang="en-US" sz="2400"/>
              <a:t>Falling death rate, lower infant mortality rate, more food for improved diets caused less famine and the end of the bubonic plague</a:t>
            </a:r>
          </a:p>
        </p:txBody>
      </p:sp>
      <p:pic>
        <p:nvPicPr>
          <p:cNvPr id="163845" name="Picture 5" descr="medium-babies-galor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91000" y="1905000"/>
            <a:ext cx="4953000" cy="3467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p:txBody>
          <a:bodyPr/>
          <a:lstStyle/>
          <a:p>
            <a:r>
              <a:rPr lang="en-US" altLang="en-US" sz="4000"/>
              <a:t>Family, Marriage and Birthrate Patterns</a:t>
            </a:r>
          </a:p>
        </p:txBody>
      </p:sp>
      <p:sp>
        <p:nvSpPr>
          <p:cNvPr id="165891" name="Rectangle 3"/>
          <p:cNvSpPr>
            <a:spLocks noGrp="1" noRot="1" noChangeArrowheads="1"/>
          </p:cNvSpPr>
          <p:nvPr>
            <p:ph type="body" sz="half" idx="1"/>
          </p:nvPr>
        </p:nvSpPr>
        <p:spPr/>
        <p:txBody>
          <a:bodyPr/>
          <a:lstStyle/>
          <a:p>
            <a:r>
              <a:rPr lang="en-US" altLang="en-US" sz="2800"/>
              <a:t>Families were still traditional with men remaining dominant and marriages still arranged</a:t>
            </a:r>
          </a:p>
        </p:txBody>
      </p:sp>
      <p:pic>
        <p:nvPicPr>
          <p:cNvPr id="165893" name="Picture 5" descr="cake_0"/>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1524000"/>
            <a:ext cx="3773488"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Rectangle 4"/>
          <p:cNvSpPr>
            <a:spLocks noGrp="1" noRot="1" noChangeArrowheads="1"/>
          </p:cNvSpPr>
          <p:nvPr>
            <p:ph type="title"/>
          </p:nvPr>
        </p:nvSpPr>
        <p:spPr/>
        <p:txBody>
          <a:bodyPr/>
          <a:lstStyle/>
          <a:p>
            <a:r>
              <a:rPr lang="en-US" altLang="en-US"/>
              <a:t>Second Half of the 18th Century</a:t>
            </a:r>
          </a:p>
        </p:txBody>
      </p:sp>
      <p:sp>
        <p:nvSpPr>
          <p:cNvPr id="167939" name="Rectangle 3"/>
          <p:cNvSpPr>
            <a:spLocks noGrp="1" noRot="1" noChangeArrowheads="1"/>
          </p:cNvSpPr>
          <p:nvPr>
            <p:ph type="body" sz="half" idx="1"/>
          </p:nvPr>
        </p:nvSpPr>
        <p:spPr>
          <a:xfrm>
            <a:off x="152400" y="1371600"/>
            <a:ext cx="4800600" cy="5181600"/>
          </a:xfrm>
        </p:spPr>
        <p:txBody>
          <a:bodyPr/>
          <a:lstStyle/>
          <a:p>
            <a:pPr>
              <a:lnSpc>
                <a:spcPct val="90000"/>
              </a:lnSpc>
            </a:pPr>
            <a:r>
              <a:rPr lang="en-US" altLang="en-US" sz="2800"/>
              <a:t>Change in the attitudes of family due to the increased survival rate of children</a:t>
            </a:r>
          </a:p>
          <a:p>
            <a:pPr>
              <a:lnSpc>
                <a:spcPct val="90000"/>
              </a:lnSpc>
            </a:pPr>
            <a:r>
              <a:rPr lang="en-US" altLang="en-US" sz="2800"/>
              <a:t>Shops were opened for children’s clothes for the first time</a:t>
            </a:r>
          </a:p>
          <a:p>
            <a:pPr>
              <a:lnSpc>
                <a:spcPct val="90000"/>
              </a:lnSpc>
            </a:pPr>
            <a:r>
              <a:rPr lang="en-US" altLang="en-US" sz="2800"/>
              <a:t>Primogeniture was no longer approved</a:t>
            </a:r>
          </a:p>
          <a:p>
            <a:pPr>
              <a:lnSpc>
                <a:spcPct val="90000"/>
              </a:lnSpc>
            </a:pPr>
            <a:r>
              <a:rPr lang="en-US" altLang="en-US" sz="2800"/>
              <a:t>Books, games, toys &amp; puzzles were used to please and teach children of upper class society </a:t>
            </a:r>
          </a:p>
        </p:txBody>
      </p:sp>
      <p:pic>
        <p:nvPicPr>
          <p:cNvPr id="167942" name="Picture 6" descr="toysrus"/>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57788" y="1627188"/>
            <a:ext cx="3517900" cy="4926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rrowheads="1"/>
          </p:cNvSpPr>
          <p:nvPr>
            <p:ph type="title"/>
          </p:nvPr>
        </p:nvSpPr>
        <p:spPr/>
        <p:txBody>
          <a:bodyPr/>
          <a:lstStyle/>
          <a:p>
            <a:r>
              <a:rPr lang="en-US" altLang="en-US"/>
              <a:t>Children</a:t>
            </a:r>
          </a:p>
        </p:txBody>
      </p:sp>
      <p:sp>
        <p:nvSpPr>
          <p:cNvPr id="169987" name="Rectangle 3"/>
          <p:cNvSpPr>
            <a:spLocks noGrp="1" noRot="1" noChangeArrowheads="1"/>
          </p:cNvSpPr>
          <p:nvPr>
            <p:ph type="body" idx="1"/>
          </p:nvPr>
        </p:nvSpPr>
        <p:spPr>
          <a:xfrm>
            <a:off x="228600" y="1600200"/>
            <a:ext cx="8613775" cy="4953000"/>
          </a:xfrm>
        </p:spPr>
        <p:txBody>
          <a:bodyPr/>
          <a:lstStyle/>
          <a:p>
            <a:pPr marL="609600" indent="-609600">
              <a:lnSpc>
                <a:spcPct val="90000"/>
              </a:lnSpc>
            </a:pPr>
            <a:r>
              <a:rPr lang="en-US" altLang="en-US"/>
              <a:t>Caused peasants lots of anxiety because they were seen as more mouths to feed</a:t>
            </a:r>
          </a:p>
          <a:p>
            <a:pPr marL="609600" indent="-609600">
              <a:lnSpc>
                <a:spcPct val="90000"/>
              </a:lnSpc>
            </a:pPr>
            <a:r>
              <a:rPr lang="en-US" altLang="en-US"/>
              <a:t>Infanticide, though illegal became common</a:t>
            </a:r>
          </a:p>
          <a:p>
            <a:pPr marL="609600" indent="-609600">
              <a:lnSpc>
                <a:spcPct val="90000"/>
              </a:lnSpc>
            </a:pPr>
            <a:r>
              <a:rPr lang="en-US" altLang="en-US"/>
              <a:t>Unwanted children were taken to foundling institutions</a:t>
            </a:r>
          </a:p>
          <a:p>
            <a:pPr marL="990600" lvl="1" indent="-533400">
              <a:lnSpc>
                <a:spcPct val="90000"/>
              </a:lnSpc>
            </a:pPr>
            <a:r>
              <a:rPr lang="en-US" altLang="en-US"/>
              <a:t>Became overburdened with children</a:t>
            </a:r>
          </a:p>
          <a:p>
            <a:pPr marL="990600" lvl="1" indent="-533400">
              <a:lnSpc>
                <a:spcPct val="90000"/>
              </a:lnSpc>
            </a:pPr>
            <a:r>
              <a:rPr lang="en-US" altLang="en-US"/>
              <a:t>50-90% of all infants died here</a:t>
            </a:r>
          </a:p>
          <a:p>
            <a:pPr marL="609600" indent="-609600">
              <a:lnSpc>
                <a:spcPct val="90000"/>
              </a:lnSpc>
            </a:pPr>
            <a:r>
              <a:rPr lang="en-US" altLang="en-US"/>
              <a:t>Working class children, male &amp; female, helped their parents or worked as servants in other households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rrowheads="1"/>
          </p:cNvSpPr>
          <p:nvPr>
            <p:ph type="title"/>
          </p:nvPr>
        </p:nvSpPr>
        <p:spPr/>
        <p:txBody>
          <a:bodyPr/>
          <a:lstStyle/>
          <a:p>
            <a:r>
              <a:rPr lang="en-US" altLang="en-US"/>
              <a:t>Married Life</a:t>
            </a:r>
          </a:p>
        </p:txBody>
      </p:sp>
      <p:sp>
        <p:nvSpPr>
          <p:cNvPr id="171011" name="Rectangle 3"/>
          <p:cNvSpPr>
            <a:spLocks noGrp="1" noRot="1" noChangeArrowheads="1"/>
          </p:cNvSpPr>
          <p:nvPr>
            <p:ph type="body" idx="1"/>
          </p:nvPr>
        </p:nvSpPr>
        <p:spPr/>
        <p:txBody>
          <a:bodyPr/>
          <a:lstStyle/>
          <a:p>
            <a:pPr marL="609600" indent="-609600"/>
            <a:r>
              <a:rPr lang="en-US" altLang="en-US"/>
              <a:t>Began moving into their own houses</a:t>
            </a:r>
          </a:p>
          <a:p>
            <a:pPr marL="609600" indent="-609600"/>
            <a:r>
              <a:rPr lang="en-US" altLang="en-US"/>
              <a:t>Nuclear families</a:t>
            </a:r>
          </a:p>
          <a:p>
            <a:pPr marL="990600" lvl="1" indent="-533400"/>
            <a:r>
              <a:rPr lang="en-US" altLang="en-US"/>
              <a:t>Achieved through later marriage ages – late 20s</a:t>
            </a:r>
          </a:p>
          <a:p>
            <a:pPr marL="990600" lvl="1" indent="-533400"/>
            <a:r>
              <a:rPr lang="en-US" altLang="en-US"/>
              <a:t>Later marriages also served as a natural form of birth control</a:t>
            </a:r>
          </a:p>
          <a:p>
            <a:pPr marL="990600" lvl="1" indent="-533400"/>
            <a:r>
              <a:rPr lang="en-US" altLang="en-US"/>
              <a:t>Most commonly used form of birth control was coitus interruptus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rrowheads="1"/>
          </p:cNvSpPr>
          <p:nvPr>
            <p:ph type="title"/>
          </p:nvPr>
        </p:nvSpPr>
        <p:spPr/>
        <p:txBody>
          <a:bodyPr/>
          <a:lstStyle/>
          <a:p>
            <a:r>
              <a:rPr lang="en-US" altLang="en-US"/>
              <a:t>Agricultural Revolution</a:t>
            </a:r>
          </a:p>
        </p:txBody>
      </p:sp>
      <p:sp>
        <p:nvSpPr>
          <p:cNvPr id="172035" name="Rectangle 3"/>
          <p:cNvSpPr>
            <a:spLocks noGrp="1" noRot="1" noChangeArrowheads="1"/>
          </p:cNvSpPr>
          <p:nvPr>
            <p:ph type="body" sz="half" idx="1"/>
          </p:nvPr>
        </p:nvSpPr>
        <p:spPr>
          <a:xfrm>
            <a:off x="152400" y="1600200"/>
            <a:ext cx="4343400" cy="4953000"/>
          </a:xfrm>
        </p:spPr>
        <p:txBody>
          <a:bodyPr/>
          <a:lstStyle/>
          <a:p>
            <a:r>
              <a:rPr lang="en-US" altLang="en-US" sz="2800"/>
              <a:t>Increased food production occurred for four reasons</a:t>
            </a:r>
          </a:p>
          <a:p>
            <a:pPr lvl="1"/>
            <a:r>
              <a:rPr lang="en-US" altLang="en-US" sz="2400"/>
              <a:t>More land under cultivation</a:t>
            </a:r>
          </a:p>
          <a:p>
            <a:pPr lvl="1"/>
            <a:r>
              <a:rPr lang="en-US" altLang="en-US" sz="2400"/>
              <a:t>Increased crop yield</a:t>
            </a:r>
          </a:p>
          <a:p>
            <a:pPr lvl="1"/>
            <a:r>
              <a:rPr lang="en-US" altLang="en-US" sz="2400"/>
              <a:t>Healthier &amp; more abundant livestock</a:t>
            </a:r>
          </a:p>
          <a:p>
            <a:pPr lvl="1"/>
            <a:r>
              <a:rPr lang="en-US" altLang="en-US" sz="2400"/>
              <a:t>Improved climate </a:t>
            </a:r>
          </a:p>
        </p:txBody>
      </p:sp>
      <p:pic>
        <p:nvPicPr>
          <p:cNvPr id="172037" name="Picture 5" descr="cow"/>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2057400"/>
            <a:ext cx="4572000" cy="3227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0" name="Rectangle 10"/>
          <p:cNvSpPr>
            <a:spLocks noGrp="1" noRot="1" noChangeArrowheads="1"/>
          </p:cNvSpPr>
          <p:nvPr>
            <p:ph type="title"/>
          </p:nvPr>
        </p:nvSpPr>
        <p:spPr/>
        <p:txBody>
          <a:bodyPr/>
          <a:lstStyle/>
          <a:p>
            <a:r>
              <a:rPr lang="en-US" altLang="en-US"/>
              <a:t>Reasons Why</a:t>
            </a:r>
          </a:p>
        </p:txBody>
      </p:sp>
      <p:sp>
        <p:nvSpPr>
          <p:cNvPr id="174083" name="Rectangle 3"/>
          <p:cNvSpPr>
            <a:spLocks noGrp="1" noRot="1" noChangeArrowheads="1"/>
          </p:cNvSpPr>
          <p:nvPr>
            <p:ph type="body" sz="half" idx="1"/>
          </p:nvPr>
        </p:nvSpPr>
        <p:spPr/>
        <p:txBody>
          <a:bodyPr/>
          <a:lstStyle/>
          <a:p>
            <a:pPr>
              <a:lnSpc>
                <a:spcPct val="90000"/>
              </a:lnSpc>
            </a:pPr>
            <a:r>
              <a:rPr lang="en-US" altLang="en-US" sz="2800"/>
              <a:t>The “little ice age” declined</a:t>
            </a:r>
          </a:p>
          <a:p>
            <a:pPr>
              <a:lnSpc>
                <a:spcPct val="90000"/>
              </a:lnSpc>
            </a:pPr>
            <a:r>
              <a:rPr lang="en-US" altLang="en-US" sz="2800"/>
              <a:t>Land was left to lie fallow to renew it</a:t>
            </a:r>
          </a:p>
          <a:p>
            <a:pPr lvl="1">
              <a:lnSpc>
                <a:spcPct val="90000"/>
              </a:lnSpc>
            </a:pPr>
            <a:r>
              <a:rPr lang="en-US" altLang="en-US" sz="2400"/>
              <a:t>New crops like turnips restored nitrogen to the soil</a:t>
            </a:r>
          </a:p>
          <a:p>
            <a:pPr lvl="1">
              <a:lnSpc>
                <a:spcPct val="90000"/>
              </a:lnSpc>
            </a:pPr>
            <a:r>
              <a:rPr lang="en-US" altLang="en-US" sz="2400"/>
              <a:t>These crops served as food for livestock which created a larger number of animals</a:t>
            </a:r>
          </a:p>
        </p:txBody>
      </p:sp>
      <p:pic>
        <p:nvPicPr>
          <p:cNvPr id="174092" name="Picture 12" descr="lubbock_corn"/>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3000" y="1295400"/>
            <a:ext cx="3438525"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rrowheads="1"/>
          </p:cNvSpPr>
          <p:nvPr>
            <p:ph type="title"/>
          </p:nvPr>
        </p:nvSpPr>
        <p:spPr/>
        <p:txBody>
          <a:bodyPr/>
          <a:lstStyle/>
          <a:p>
            <a:r>
              <a:rPr lang="en-US" altLang="en-US"/>
              <a:t>Livestock</a:t>
            </a:r>
          </a:p>
        </p:txBody>
      </p:sp>
      <p:sp>
        <p:nvSpPr>
          <p:cNvPr id="180227" name="Rectangle 3"/>
          <p:cNvSpPr>
            <a:spLocks noGrp="1" noRot="1" noChangeArrowheads="1"/>
          </p:cNvSpPr>
          <p:nvPr>
            <p:ph type="body" sz="half" idx="1"/>
          </p:nvPr>
        </p:nvSpPr>
        <p:spPr>
          <a:xfrm>
            <a:off x="0" y="1524000"/>
            <a:ext cx="4343400" cy="4953000"/>
          </a:xfrm>
        </p:spPr>
        <p:txBody>
          <a:bodyPr/>
          <a:lstStyle/>
          <a:p>
            <a:pPr marL="609600" indent="-609600"/>
            <a:r>
              <a:rPr lang="en-US" altLang="en-US" sz="2800"/>
              <a:t>Breeding produced stronger &amp; more productive animals</a:t>
            </a:r>
          </a:p>
          <a:p>
            <a:pPr marL="609600" indent="-609600"/>
            <a:r>
              <a:rPr lang="en-US" altLang="en-US" sz="2800"/>
              <a:t>More livestock meant more meat </a:t>
            </a:r>
          </a:p>
          <a:p>
            <a:pPr marL="990600" lvl="1" indent="-533400"/>
            <a:r>
              <a:rPr lang="en-US" altLang="en-US" sz="2400"/>
              <a:t>Helped people diets</a:t>
            </a:r>
          </a:p>
          <a:p>
            <a:pPr marL="990600" lvl="1" indent="-533400"/>
            <a:r>
              <a:rPr lang="en-US" altLang="en-US" sz="2400"/>
              <a:t>Animal manure was used as fertilizer</a:t>
            </a:r>
          </a:p>
          <a:p>
            <a:pPr marL="990600" lvl="1" indent="-533400"/>
            <a:r>
              <a:rPr lang="en-US" altLang="en-US" sz="2400"/>
              <a:t>This produced higher yields of crops</a:t>
            </a:r>
          </a:p>
        </p:txBody>
      </p:sp>
      <p:pic>
        <p:nvPicPr>
          <p:cNvPr id="180229" name="Picture 5" descr="Manur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1371600"/>
            <a:ext cx="376555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rrowheads="1"/>
          </p:cNvSpPr>
          <p:nvPr>
            <p:ph type="title"/>
          </p:nvPr>
        </p:nvSpPr>
        <p:spPr/>
        <p:txBody>
          <a:bodyPr/>
          <a:lstStyle/>
          <a:p>
            <a:r>
              <a:rPr lang="en-US" altLang="en-US"/>
              <a:t>Jethro Tull</a:t>
            </a:r>
          </a:p>
        </p:txBody>
      </p:sp>
      <p:sp>
        <p:nvSpPr>
          <p:cNvPr id="182276" name="Rectangle 4"/>
          <p:cNvSpPr>
            <a:spLocks noGrp="1" noRot="1" noChangeArrowheads="1"/>
          </p:cNvSpPr>
          <p:nvPr>
            <p:ph type="body" sz="half" idx="1"/>
          </p:nvPr>
        </p:nvSpPr>
        <p:spPr>
          <a:xfrm>
            <a:off x="228600" y="1600200"/>
            <a:ext cx="4267200" cy="4498975"/>
          </a:xfrm>
        </p:spPr>
        <p:txBody>
          <a:bodyPr/>
          <a:lstStyle/>
          <a:p>
            <a:pPr marL="533400" indent="-533400"/>
            <a:r>
              <a:rPr lang="en-US" altLang="en-US" sz="2800"/>
              <a:t>Suggested using a hoe to loosen soil to allow air and moisture to reach plants to allow them to grow better</a:t>
            </a:r>
          </a:p>
          <a:p>
            <a:pPr marL="533400" indent="-533400"/>
            <a:r>
              <a:rPr lang="en-US" altLang="en-US" sz="2800"/>
              <a:t>Invented the seed drill to plant seeds in row rather than scattering them by hand</a:t>
            </a:r>
          </a:p>
        </p:txBody>
      </p:sp>
      <p:pic>
        <p:nvPicPr>
          <p:cNvPr id="182278" name="Picture 6" descr="cd-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793875"/>
            <a:ext cx="4194175" cy="4110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Rot="1" noChangeArrowheads="1"/>
          </p:cNvSpPr>
          <p:nvPr>
            <p:ph type="title"/>
          </p:nvPr>
        </p:nvSpPr>
        <p:spPr/>
        <p:txBody>
          <a:bodyPr/>
          <a:lstStyle/>
          <a:p>
            <a:r>
              <a:rPr lang="en-US" altLang="en-US"/>
              <a:t>Louis XV</a:t>
            </a:r>
          </a:p>
        </p:txBody>
      </p:sp>
      <p:sp>
        <p:nvSpPr>
          <p:cNvPr id="108549" name="Rectangle 5"/>
          <p:cNvSpPr>
            <a:spLocks noGrp="1" noRot="1" noChangeArrowheads="1"/>
          </p:cNvSpPr>
          <p:nvPr>
            <p:ph type="body" sz="half" idx="1"/>
          </p:nvPr>
        </p:nvSpPr>
        <p:spPr>
          <a:xfrm>
            <a:off x="228600" y="1600200"/>
            <a:ext cx="4724400" cy="4876800"/>
          </a:xfrm>
        </p:spPr>
        <p:txBody>
          <a:bodyPr/>
          <a:lstStyle/>
          <a:p>
            <a:r>
              <a:rPr lang="en-US" altLang="en-US" sz="2400"/>
              <a:t>Louis XIV left France in debt and with a 5 year old great grandson to rule them</a:t>
            </a:r>
          </a:p>
          <a:p>
            <a:r>
              <a:rPr lang="en-US" altLang="en-US" sz="2400"/>
              <a:t>Louis XV was a weak ruler that was influenced by ministers &amp; mistresses</a:t>
            </a:r>
          </a:p>
          <a:p>
            <a:r>
              <a:rPr lang="en-US" altLang="en-US" sz="2400"/>
              <a:t>Madame de Pompadour influenced the king enough to make government decisions &amp; advise him on appointments and foreign policy </a:t>
            </a:r>
          </a:p>
        </p:txBody>
      </p:sp>
      <p:pic>
        <p:nvPicPr>
          <p:cNvPr id="108551" name="Picture 7" descr="louisXV"/>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1676400"/>
            <a:ext cx="3725863"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rrowheads="1"/>
          </p:cNvSpPr>
          <p:nvPr>
            <p:ph type="title"/>
          </p:nvPr>
        </p:nvSpPr>
        <p:spPr/>
        <p:txBody>
          <a:bodyPr/>
          <a:lstStyle/>
          <a:p>
            <a:r>
              <a:rPr lang="en-US" altLang="en-US"/>
              <a:t>Potatoes &amp; Corn</a:t>
            </a:r>
          </a:p>
        </p:txBody>
      </p:sp>
      <p:sp>
        <p:nvSpPr>
          <p:cNvPr id="184323" name="Rectangle 3"/>
          <p:cNvSpPr>
            <a:spLocks noGrp="1" noRot="1" noChangeArrowheads="1"/>
          </p:cNvSpPr>
          <p:nvPr>
            <p:ph type="body" sz="half" idx="1"/>
          </p:nvPr>
        </p:nvSpPr>
        <p:spPr/>
        <p:txBody>
          <a:bodyPr/>
          <a:lstStyle/>
          <a:p>
            <a:r>
              <a:rPr lang="en-US" altLang="en-US" sz="2800"/>
              <a:t>Produced higher crop yields with less effort</a:t>
            </a:r>
          </a:p>
          <a:p>
            <a:r>
              <a:rPr lang="en-US" altLang="en-US" sz="2800"/>
              <a:t>Brought to Europe through the Columbian exchange</a:t>
            </a:r>
          </a:p>
        </p:txBody>
      </p:sp>
      <p:pic>
        <p:nvPicPr>
          <p:cNvPr id="184325" name="Picture 5" descr="MrMrsP"/>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1828800"/>
            <a:ext cx="4343400" cy="3787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rrowheads="1"/>
          </p:cNvSpPr>
          <p:nvPr>
            <p:ph type="title"/>
          </p:nvPr>
        </p:nvSpPr>
        <p:spPr/>
        <p:txBody>
          <a:bodyPr/>
          <a:lstStyle/>
          <a:p>
            <a:r>
              <a:rPr lang="en-US" altLang="en-US"/>
              <a:t>Enclosure Movement</a:t>
            </a:r>
          </a:p>
        </p:txBody>
      </p:sp>
      <p:sp>
        <p:nvSpPr>
          <p:cNvPr id="186371" name="Rectangle 3"/>
          <p:cNvSpPr>
            <a:spLocks noGrp="1" noRot="1" noChangeArrowheads="1"/>
          </p:cNvSpPr>
          <p:nvPr>
            <p:ph type="body" idx="1"/>
          </p:nvPr>
        </p:nvSpPr>
        <p:spPr/>
        <p:txBody>
          <a:bodyPr/>
          <a:lstStyle/>
          <a:p>
            <a:pPr>
              <a:lnSpc>
                <a:spcPct val="90000"/>
              </a:lnSpc>
            </a:pPr>
            <a:r>
              <a:rPr lang="en-US" altLang="en-US" sz="2800"/>
              <a:t>Large landowners kicked peasants off their land and consolidated all the small farms into one bigger &amp; more productive farm</a:t>
            </a:r>
          </a:p>
          <a:p>
            <a:pPr>
              <a:lnSpc>
                <a:spcPct val="90000"/>
              </a:lnSpc>
            </a:pPr>
            <a:r>
              <a:rPr lang="en-US" altLang="en-US" sz="2800"/>
              <a:t>Peasants and tenant farmers moved to the cities and would become a valuable workforce in the near future</a:t>
            </a:r>
          </a:p>
          <a:p>
            <a:pPr>
              <a:lnSpc>
                <a:spcPct val="90000"/>
              </a:lnSpc>
            </a:pPr>
            <a:r>
              <a:rPr lang="en-US" altLang="en-US" sz="2800" b="1"/>
              <a:t>England became the leader of the agricultural revolution and increased productivity allowed them to focus on a the revolutionary idea of industrialization</a:t>
            </a:r>
            <a:endParaRPr lang="en-US" altLang="en-US" sz="2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rrowheads="1"/>
          </p:cNvSpPr>
          <p:nvPr>
            <p:ph type="title"/>
          </p:nvPr>
        </p:nvSpPr>
        <p:spPr/>
        <p:txBody>
          <a:bodyPr/>
          <a:lstStyle/>
          <a:p>
            <a:r>
              <a:rPr lang="en-US" altLang="en-US" sz="4000"/>
              <a:t>New Methods of Finance and Industry </a:t>
            </a:r>
          </a:p>
        </p:txBody>
      </p:sp>
      <p:sp>
        <p:nvSpPr>
          <p:cNvPr id="187395" name="Rectangle 3"/>
          <p:cNvSpPr>
            <a:spLocks noGrp="1" noRot="1" noChangeArrowheads="1"/>
          </p:cNvSpPr>
          <p:nvPr>
            <p:ph type="body" sz="half" idx="1"/>
          </p:nvPr>
        </p:nvSpPr>
        <p:spPr>
          <a:xfrm>
            <a:off x="301625" y="1752600"/>
            <a:ext cx="4194175" cy="4346575"/>
          </a:xfrm>
        </p:spPr>
        <p:txBody>
          <a:bodyPr/>
          <a:lstStyle/>
          <a:p>
            <a:r>
              <a:rPr lang="en-US" altLang="en-US" sz="2800"/>
              <a:t>The decline in the supply of gold and silver led to the acceptance of bank notes in order to expand credit </a:t>
            </a:r>
          </a:p>
        </p:txBody>
      </p:sp>
      <p:pic>
        <p:nvPicPr>
          <p:cNvPr id="187397" name="Picture 5" descr="ea10s1958b"/>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86200" y="1752600"/>
            <a:ext cx="5029200" cy="2865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Rot="1" noChangeArrowheads="1"/>
          </p:cNvSpPr>
          <p:nvPr>
            <p:ph type="title"/>
          </p:nvPr>
        </p:nvSpPr>
        <p:spPr/>
        <p:txBody>
          <a:bodyPr/>
          <a:lstStyle/>
          <a:p>
            <a:r>
              <a:rPr lang="en-US" altLang="en-US"/>
              <a:t>Bank of England</a:t>
            </a:r>
          </a:p>
        </p:txBody>
      </p:sp>
      <p:sp>
        <p:nvSpPr>
          <p:cNvPr id="190469" name="Rectangle 5"/>
          <p:cNvSpPr>
            <a:spLocks noGrp="1" noRot="1" noChangeArrowheads="1"/>
          </p:cNvSpPr>
          <p:nvPr>
            <p:ph type="body" sz="half" idx="1"/>
          </p:nvPr>
        </p:nvSpPr>
        <p:spPr>
          <a:xfrm>
            <a:off x="301625" y="1600200"/>
            <a:ext cx="4194175" cy="4953000"/>
          </a:xfrm>
        </p:spPr>
        <p:txBody>
          <a:bodyPr/>
          <a:lstStyle/>
          <a:p>
            <a:pPr>
              <a:lnSpc>
                <a:spcPct val="90000"/>
              </a:lnSpc>
            </a:pPr>
            <a:r>
              <a:rPr lang="en-US" altLang="en-US" sz="2800"/>
              <a:t>Different than other banks at the time</a:t>
            </a:r>
          </a:p>
          <a:p>
            <a:pPr lvl="1">
              <a:lnSpc>
                <a:spcPct val="90000"/>
              </a:lnSpc>
            </a:pPr>
            <a:r>
              <a:rPr lang="en-US" altLang="en-US" sz="2400"/>
              <a:t>Not only received deposits and exchanged foreign currency, but that they made loans</a:t>
            </a:r>
          </a:p>
          <a:p>
            <a:pPr>
              <a:lnSpc>
                <a:spcPct val="90000"/>
              </a:lnSpc>
            </a:pPr>
            <a:r>
              <a:rPr lang="en-US" altLang="en-US" sz="2800"/>
              <a:t>When the bank lent the government money, the bank could issue paper money instead of gold and silver </a:t>
            </a:r>
          </a:p>
        </p:txBody>
      </p:sp>
      <p:pic>
        <p:nvPicPr>
          <p:cNvPr id="190471" name="Picture 7" descr="bank-of-england"/>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1752600"/>
            <a:ext cx="4419600" cy="4327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rrowheads="1"/>
          </p:cNvSpPr>
          <p:nvPr>
            <p:ph type="title"/>
          </p:nvPr>
        </p:nvSpPr>
        <p:spPr/>
        <p:txBody>
          <a:bodyPr/>
          <a:lstStyle/>
          <a:p>
            <a:r>
              <a:rPr lang="en-US" altLang="en-US"/>
              <a:t>Bank of England</a:t>
            </a:r>
          </a:p>
        </p:txBody>
      </p:sp>
      <p:sp>
        <p:nvSpPr>
          <p:cNvPr id="192515" name="Rectangle 3"/>
          <p:cNvSpPr>
            <a:spLocks noGrp="1" noRot="1" noChangeArrowheads="1"/>
          </p:cNvSpPr>
          <p:nvPr>
            <p:ph type="body" idx="1"/>
          </p:nvPr>
        </p:nvSpPr>
        <p:spPr/>
        <p:txBody>
          <a:bodyPr/>
          <a:lstStyle/>
          <a:p>
            <a:r>
              <a:rPr lang="en-US" altLang="en-US"/>
              <a:t>A distinction between national debt and the monarch’s debt occurred</a:t>
            </a:r>
          </a:p>
          <a:p>
            <a:r>
              <a:rPr lang="en-US" altLang="en-US"/>
              <a:t>Public confidence in this new system</a:t>
            </a:r>
          </a:p>
          <a:p>
            <a:pPr lvl="1"/>
            <a:r>
              <a:rPr lang="en-US" altLang="en-US"/>
              <a:t>Allowed Britain to borrow lots of money at low interest rates</a:t>
            </a:r>
          </a:p>
          <a:p>
            <a:pPr lvl="1"/>
            <a:r>
              <a:rPr lang="en-US" altLang="en-US"/>
              <a:t>Gave it an advantage over other European countries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rrowheads="1"/>
          </p:cNvSpPr>
          <p:nvPr>
            <p:ph type="title"/>
          </p:nvPr>
        </p:nvSpPr>
        <p:spPr/>
        <p:txBody>
          <a:bodyPr/>
          <a:lstStyle/>
          <a:p>
            <a:r>
              <a:rPr lang="en-US" altLang="en-US"/>
              <a:t>Textiles</a:t>
            </a:r>
          </a:p>
        </p:txBody>
      </p:sp>
      <p:sp>
        <p:nvSpPr>
          <p:cNvPr id="195588" name="Rectangle 4"/>
          <p:cNvSpPr>
            <a:spLocks noGrp="1" noRot="1" noChangeArrowheads="1"/>
          </p:cNvSpPr>
          <p:nvPr>
            <p:ph type="body" sz="half" idx="1"/>
          </p:nvPr>
        </p:nvSpPr>
        <p:spPr/>
        <p:txBody>
          <a:bodyPr/>
          <a:lstStyle/>
          <a:p>
            <a:r>
              <a:rPr lang="en-US" altLang="en-US" sz="2800"/>
              <a:t>The biggest industry was still textiles</a:t>
            </a:r>
          </a:p>
          <a:p>
            <a:pPr lvl="1"/>
            <a:r>
              <a:rPr lang="en-US" altLang="en-US" sz="2400"/>
              <a:t>75% of Britain’s exports</a:t>
            </a:r>
          </a:p>
          <a:p>
            <a:r>
              <a:rPr lang="en-US" altLang="en-US" sz="2800"/>
              <a:t>Textiles were produced throught the Putting Out System</a:t>
            </a:r>
          </a:p>
          <a:p>
            <a:pPr>
              <a:buFont typeface="Arial" panose="020B0604020202020204" pitchFamily="34" charset="0"/>
              <a:buNone/>
            </a:pPr>
            <a:endParaRPr lang="en-US" altLang="en-US" sz="2800"/>
          </a:p>
        </p:txBody>
      </p:sp>
      <p:pic>
        <p:nvPicPr>
          <p:cNvPr id="195590" name="Picture 6" descr="sheep"/>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59325" y="1676400"/>
            <a:ext cx="40386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p:cNvSpPr>
            <a:spLocks noGrp="1" noRot="1" noChangeArrowheads="1"/>
          </p:cNvSpPr>
          <p:nvPr>
            <p:ph type="title"/>
          </p:nvPr>
        </p:nvSpPr>
        <p:spPr/>
        <p:txBody>
          <a:bodyPr/>
          <a:lstStyle/>
          <a:p>
            <a:r>
              <a:rPr lang="en-US" altLang="en-US"/>
              <a:t>Putting Out System</a:t>
            </a:r>
          </a:p>
        </p:txBody>
      </p:sp>
      <p:sp>
        <p:nvSpPr>
          <p:cNvPr id="197637" name="Rectangle 5"/>
          <p:cNvSpPr>
            <a:spLocks noGrp="1" noRot="1" noChangeArrowheads="1"/>
          </p:cNvSpPr>
          <p:nvPr>
            <p:ph type="body" sz="half" idx="1"/>
          </p:nvPr>
        </p:nvSpPr>
        <p:spPr>
          <a:xfrm>
            <a:off x="301625" y="1295400"/>
            <a:ext cx="4956175" cy="5562600"/>
          </a:xfrm>
        </p:spPr>
        <p:txBody>
          <a:bodyPr/>
          <a:lstStyle/>
          <a:p>
            <a:r>
              <a:rPr lang="en-US" altLang="en-US" sz="2800"/>
              <a:t>Merchants would buy raw materials</a:t>
            </a:r>
          </a:p>
          <a:p>
            <a:r>
              <a:rPr lang="en-US" altLang="en-US" sz="2800"/>
              <a:t>Take them to the countryside where workers would weave them into cloth</a:t>
            </a:r>
          </a:p>
          <a:p>
            <a:r>
              <a:rPr lang="en-US" altLang="en-US" sz="2800"/>
              <a:t>Then the merchants would sell them in order to make a profit and manufacture more</a:t>
            </a:r>
          </a:p>
        </p:txBody>
      </p:sp>
      <p:pic>
        <p:nvPicPr>
          <p:cNvPr id="197639" name="Picture 7" descr="2002_1st"/>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0825" y="1295400"/>
            <a:ext cx="3813175" cy="556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rrowheads="1"/>
          </p:cNvSpPr>
          <p:nvPr>
            <p:ph type="title"/>
          </p:nvPr>
        </p:nvSpPr>
        <p:spPr/>
        <p:txBody>
          <a:bodyPr/>
          <a:lstStyle/>
          <a:p>
            <a:r>
              <a:rPr lang="en-US" altLang="en-US"/>
              <a:t>Industrial Beginnings</a:t>
            </a:r>
          </a:p>
        </p:txBody>
      </p:sp>
      <p:sp>
        <p:nvSpPr>
          <p:cNvPr id="199683" name="Rectangle 3"/>
          <p:cNvSpPr>
            <a:spLocks noGrp="1" noRot="1" noChangeArrowheads="1"/>
          </p:cNvSpPr>
          <p:nvPr>
            <p:ph type="body" sz="half" idx="1"/>
          </p:nvPr>
        </p:nvSpPr>
        <p:spPr/>
        <p:txBody>
          <a:bodyPr/>
          <a:lstStyle/>
          <a:p>
            <a:pPr>
              <a:lnSpc>
                <a:spcPct val="90000"/>
              </a:lnSpc>
            </a:pPr>
            <a:r>
              <a:rPr lang="en-US" altLang="en-US" sz="2800"/>
              <a:t>The importation of cotton, new methods and new machines saw the beginnings of the industrial revolution</a:t>
            </a:r>
          </a:p>
          <a:p>
            <a:pPr>
              <a:lnSpc>
                <a:spcPct val="90000"/>
              </a:lnSpc>
            </a:pPr>
            <a:r>
              <a:rPr lang="en-US" altLang="en-US" sz="2800"/>
              <a:t>New inventions like the flying shuttle, water frame and mechanized looms would later caused the destruction of the cottage industry </a:t>
            </a:r>
          </a:p>
        </p:txBody>
      </p:sp>
      <p:pic>
        <p:nvPicPr>
          <p:cNvPr id="199685" name="Picture 5" descr="weavebird05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801813"/>
            <a:ext cx="4343400" cy="409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p:txBody>
          <a:bodyPr/>
          <a:lstStyle/>
          <a:p>
            <a:r>
              <a:rPr lang="en-US" altLang="en-US"/>
              <a:t>Global Economy</a:t>
            </a:r>
          </a:p>
        </p:txBody>
      </p:sp>
      <p:sp>
        <p:nvSpPr>
          <p:cNvPr id="201731" name="Rectangle 3"/>
          <p:cNvSpPr>
            <a:spLocks noGrp="1" noRot="1" noChangeArrowheads="1"/>
          </p:cNvSpPr>
          <p:nvPr>
            <p:ph type="body" sz="half" idx="1"/>
          </p:nvPr>
        </p:nvSpPr>
        <p:spPr/>
        <p:txBody>
          <a:bodyPr/>
          <a:lstStyle/>
          <a:p>
            <a:r>
              <a:rPr lang="en-US" altLang="en-US" sz="2800"/>
              <a:t>France’s inability to populate North America allowed the British to gain the upper hand</a:t>
            </a:r>
          </a:p>
          <a:p>
            <a:r>
              <a:rPr lang="en-US" altLang="en-US" sz="2800"/>
              <a:t>Created 13 colonies that acted independently and resisted regulations from the British</a:t>
            </a:r>
          </a:p>
        </p:txBody>
      </p:sp>
      <p:pic>
        <p:nvPicPr>
          <p:cNvPr id="201733" name="Picture 5" descr="map-colonies"/>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45050" y="1676400"/>
            <a:ext cx="3568700" cy="464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rrowheads="1"/>
          </p:cNvSpPr>
          <p:nvPr>
            <p:ph type="title"/>
          </p:nvPr>
        </p:nvSpPr>
        <p:spPr/>
        <p:txBody>
          <a:bodyPr/>
          <a:lstStyle/>
          <a:p>
            <a:r>
              <a:rPr lang="en-US" altLang="en-US"/>
              <a:t>Mercantilism</a:t>
            </a:r>
          </a:p>
        </p:txBody>
      </p:sp>
      <p:sp>
        <p:nvSpPr>
          <p:cNvPr id="205827" name="Rectangle 3"/>
          <p:cNvSpPr>
            <a:spLocks noGrp="1" noRot="1" noChangeArrowheads="1"/>
          </p:cNvSpPr>
          <p:nvPr>
            <p:ph type="body" idx="1"/>
          </p:nvPr>
        </p:nvSpPr>
        <p:spPr/>
        <p:txBody>
          <a:bodyPr/>
          <a:lstStyle/>
          <a:p>
            <a:r>
              <a:rPr lang="en-US" altLang="en-US"/>
              <a:t>The colonies still had to follow the rules of mercantilism</a:t>
            </a:r>
          </a:p>
          <a:p>
            <a:pPr lvl="1"/>
            <a:r>
              <a:rPr lang="en-US" altLang="en-US"/>
              <a:t>Providing raw materials to Britain</a:t>
            </a:r>
          </a:p>
          <a:p>
            <a:pPr lvl="1"/>
            <a:r>
              <a:rPr lang="en-US" altLang="en-US"/>
              <a:t>Buying manufactured goods from Britain</a:t>
            </a:r>
          </a:p>
          <a:p>
            <a:r>
              <a:rPr lang="en-US" altLang="en-US"/>
              <a:t>The balance of trade was in favor of the mother country (Britain)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Grp="1" noRot="1" noChangeArrowheads="1"/>
          </p:cNvSpPr>
          <p:nvPr>
            <p:ph type="title"/>
          </p:nvPr>
        </p:nvSpPr>
        <p:spPr/>
        <p:txBody>
          <a:bodyPr/>
          <a:lstStyle/>
          <a:p>
            <a:r>
              <a:rPr lang="en-US" altLang="en-US"/>
              <a:t>Parliament</a:t>
            </a:r>
          </a:p>
        </p:txBody>
      </p:sp>
      <p:sp>
        <p:nvSpPr>
          <p:cNvPr id="114693" name="Rectangle 5"/>
          <p:cNvSpPr>
            <a:spLocks noGrp="1" noRot="1" noChangeArrowheads="1"/>
          </p:cNvSpPr>
          <p:nvPr>
            <p:ph type="body" sz="half" idx="1"/>
          </p:nvPr>
        </p:nvSpPr>
        <p:spPr>
          <a:xfrm>
            <a:off x="301625" y="1600200"/>
            <a:ext cx="4803775" cy="4498975"/>
          </a:xfrm>
        </p:spPr>
        <p:txBody>
          <a:bodyPr/>
          <a:lstStyle/>
          <a:p>
            <a:r>
              <a:rPr lang="en-US" altLang="en-US" sz="2800"/>
              <a:t>Members of Parliament were elected</a:t>
            </a:r>
          </a:p>
          <a:p>
            <a:r>
              <a:rPr lang="en-US" altLang="en-US" sz="2800"/>
              <a:t>But the past history of a county or borough determined the number of representatives it would have instead of the number of people that actually lived there </a:t>
            </a:r>
          </a:p>
        </p:txBody>
      </p:sp>
      <p:pic>
        <p:nvPicPr>
          <p:cNvPr id="114695" name="Picture 7" descr="parliament"/>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13350" y="1600200"/>
            <a:ext cx="3063875" cy="4498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rrowheads="1"/>
          </p:cNvSpPr>
          <p:nvPr>
            <p:ph type="title"/>
          </p:nvPr>
        </p:nvSpPr>
        <p:spPr/>
        <p:txBody>
          <a:bodyPr/>
          <a:lstStyle/>
          <a:p>
            <a:r>
              <a:rPr lang="en-US" altLang="en-US"/>
              <a:t>Triangle Trade</a:t>
            </a:r>
          </a:p>
        </p:txBody>
      </p:sp>
      <p:sp>
        <p:nvSpPr>
          <p:cNvPr id="206851" name="Rectangle 3"/>
          <p:cNvSpPr>
            <a:spLocks noGrp="1" noRot="1" noChangeArrowheads="1"/>
          </p:cNvSpPr>
          <p:nvPr>
            <p:ph type="body" sz="half" idx="1"/>
          </p:nvPr>
        </p:nvSpPr>
        <p:spPr>
          <a:xfrm>
            <a:off x="304800" y="1295400"/>
            <a:ext cx="8540750" cy="1143000"/>
          </a:xfrm>
        </p:spPr>
        <p:txBody>
          <a:bodyPr/>
          <a:lstStyle/>
          <a:p>
            <a:r>
              <a:rPr lang="en-US" altLang="en-US" sz="2800"/>
              <a:t>A global economy emerged with the triangle trade</a:t>
            </a:r>
          </a:p>
          <a:p>
            <a:r>
              <a:rPr lang="en-US" altLang="en-US" sz="2800"/>
              <a:t>The most profitable goods were African slaves</a:t>
            </a:r>
          </a:p>
        </p:txBody>
      </p:sp>
      <p:pic>
        <p:nvPicPr>
          <p:cNvPr id="206857" name="Picture 9" descr="unit1-britains-trad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143000" y="2438400"/>
            <a:ext cx="6858000"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rrowheads="1"/>
          </p:cNvSpPr>
          <p:nvPr>
            <p:ph type="title"/>
          </p:nvPr>
        </p:nvSpPr>
        <p:spPr/>
        <p:txBody>
          <a:bodyPr/>
          <a:lstStyle/>
          <a:p>
            <a:r>
              <a:rPr lang="en-US" altLang="en-US"/>
              <a:t>The Social Order</a:t>
            </a:r>
          </a:p>
        </p:txBody>
      </p:sp>
      <p:sp>
        <p:nvSpPr>
          <p:cNvPr id="214019" name="Rectangle 3"/>
          <p:cNvSpPr>
            <a:spLocks noGrp="1" noRot="1" noChangeArrowheads="1"/>
          </p:cNvSpPr>
          <p:nvPr>
            <p:ph type="body" idx="1"/>
          </p:nvPr>
        </p:nvSpPr>
        <p:spPr/>
        <p:txBody>
          <a:bodyPr/>
          <a:lstStyle/>
          <a:p>
            <a:pPr marL="609600" indent="-609600"/>
            <a:r>
              <a:rPr lang="en-US" altLang="en-US"/>
              <a:t>Social status was still determined by traditional orders of heredity</a:t>
            </a:r>
          </a:p>
          <a:p>
            <a:pPr marL="990600" lvl="1" indent="-533400"/>
            <a:r>
              <a:rPr lang="en-US" altLang="en-US"/>
              <a:t>Enlightenment intellectuals attacked these but they were not ended either</a:t>
            </a:r>
          </a:p>
          <a:p>
            <a:pPr marL="609600" indent="-609600"/>
            <a:r>
              <a:rPr lang="en-US" altLang="en-US"/>
              <a:t>Prussian law forbade marriage between nobles and the middle class </a:t>
            </a:r>
          </a:p>
          <a:p>
            <a:pPr marL="609600" indent="-609600"/>
            <a:r>
              <a:rPr lang="en-US" altLang="en-US"/>
              <a:t>The old order would not end until the French Revolution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rrowheads="1"/>
          </p:cNvSpPr>
          <p:nvPr>
            <p:ph type="title"/>
          </p:nvPr>
        </p:nvSpPr>
        <p:spPr/>
        <p:txBody>
          <a:bodyPr/>
          <a:lstStyle/>
          <a:p>
            <a:r>
              <a:rPr lang="en-US" altLang="en-US"/>
              <a:t>Peasants – Western Europe</a:t>
            </a:r>
          </a:p>
        </p:txBody>
      </p:sp>
      <p:sp>
        <p:nvSpPr>
          <p:cNvPr id="215043" name="Rectangle 3"/>
          <p:cNvSpPr>
            <a:spLocks noGrp="1" noRot="1" noChangeArrowheads="1"/>
          </p:cNvSpPr>
          <p:nvPr>
            <p:ph type="body" sz="half" idx="1"/>
          </p:nvPr>
        </p:nvSpPr>
        <p:spPr>
          <a:xfrm>
            <a:off x="301625" y="1219200"/>
            <a:ext cx="4194175" cy="5486400"/>
          </a:xfrm>
        </p:spPr>
        <p:txBody>
          <a:bodyPr/>
          <a:lstStyle/>
          <a:p>
            <a:r>
              <a:rPr lang="en-US" altLang="en-US" sz="2800"/>
              <a:t>Peasants were mainly rural and made up 85% of Europe’s population</a:t>
            </a:r>
          </a:p>
          <a:p>
            <a:r>
              <a:rPr lang="en-US" altLang="en-US" sz="2800"/>
              <a:t>Western Europe</a:t>
            </a:r>
          </a:p>
          <a:p>
            <a:pPr lvl="1"/>
            <a:r>
              <a:rPr lang="en-US" altLang="en-US" sz="2400"/>
              <a:t>Most were tenant farmers that had to pay tithes (1/3 of crops in taxes)</a:t>
            </a:r>
          </a:p>
          <a:p>
            <a:pPr lvl="1"/>
            <a:r>
              <a:rPr lang="en-US" altLang="en-US" sz="2400"/>
              <a:t>Deal with aristocrats hunting on peasant land</a:t>
            </a:r>
          </a:p>
          <a:p>
            <a:pPr lvl="1"/>
            <a:r>
              <a:rPr lang="en-US" altLang="en-US" sz="2400"/>
              <a:t>Paid fees</a:t>
            </a:r>
          </a:p>
        </p:txBody>
      </p:sp>
      <p:pic>
        <p:nvPicPr>
          <p:cNvPr id="215045" name="Picture 5" descr="peasant"/>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59375" y="1371600"/>
            <a:ext cx="3365500"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5" name="Rectangle 7"/>
          <p:cNvSpPr>
            <a:spLocks noGrp="1" noRot="1" noChangeArrowheads="1"/>
          </p:cNvSpPr>
          <p:nvPr>
            <p:ph type="title"/>
          </p:nvPr>
        </p:nvSpPr>
        <p:spPr/>
        <p:txBody>
          <a:bodyPr/>
          <a:lstStyle/>
          <a:p>
            <a:r>
              <a:rPr lang="en-US" altLang="en-US"/>
              <a:t>Peasants – Eastern Europe</a:t>
            </a:r>
          </a:p>
        </p:txBody>
      </p:sp>
      <p:sp>
        <p:nvSpPr>
          <p:cNvPr id="217097" name="Rectangle 9"/>
          <p:cNvSpPr>
            <a:spLocks noGrp="1" noRot="1" noChangeArrowheads="1"/>
          </p:cNvSpPr>
          <p:nvPr>
            <p:ph type="body" sz="half" idx="2"/>
          </p:nvPr>
        </p:nvSpPr>
        <p:spPr>
          <a:xfrm>
            <a:off x="4648200" y="1524000"/>
            <a:ext cx="4194175" cy="4876800"/>
          </a:xfrm>
        </p:spPr>
        <p:txBody>
          <a:bodyPr/>
          <a:lstStyle/>
          <a:p>
            <a:r>
              <a:rPr lang="en-US" altLang="en-US" sz="2800"/>
              <a:t>Most were serfs that were bound to the estate</a:t>
            </a:r>
          </a:p>
          <a:p>
            <a:pPr lvl="1"/>
            <a:r>
              <a:rPr lang="en-US" altLang="en-US" sz="2400"/>
              <a:t>Had to perform labor</a:t>
            </a:r>
          </a:p>
          <a:p>
            <a:pPr lvl="1"/>
            <a:r>
              <a:rPr lang="en-US" altLang="en-US" sz="2400"/>
              <a:t>Couldn’t move or marry without permission or the payment of a special tax</a:t>
            </a:r>
          </a:p>
          <a:p>
            <a:r>
              <a:rPr lang="en-US" altLang="en-US" sz="2800"/>
              <a:t>In Russia most were serfs that resembled slavery </a:t>
            </a:r>
          </a:p>
        </p:txBody>
      </p:sp>
      <p:pic>
        <p:nvPicPr>
          <p:cNvPr id="217098" name="Picture 10" descr="kramskoy-peasant"/>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38200" y="1600200"/>
            <a:ext cx="3209925"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rrowheads="1"/>
          </p:cNvSpPr>
          <p:nvPr>
            <p:ph type="title"/>
          </p:nvPr>
        </p:nvSpPr>
        <p:spPr/>
        <p:txBody>
          <a:bodyPr/>
          <a:lstStyle/>
          <a:p>
            <a:r>
              <a:rPr lang="en-US" altLang="en-US"/>
              <a:t>Peasants</a:t>
            </a:r>
          </a:p>
        </p:txBody>
      </p:sp>
      <p:sp>
        <p:nvSpPr>
          <p:cNvPr id="223235" name="Rectangle 3"/>
          <p:cNvSpPr>
            <a:spLocks noGrp="1" noRot="1" noChangeArrowheads="1"/>
          </p:cNvSpPr>
          <p:nvPr>
            <p:ph type="body" sz="half" idx="1"/>
          </p:nvPr>
        </p:nvSpPr>
        <p:spPr/>
        <p:txBody>
          <a:bodyPr/>
          <a:lstStyle/>
          <a:p>
            <a:pPr>
              <a:lnSpc>
                <a:spcPct val="90000"/>
              </a:lnSpc>
            </a:pPr>
            <a:r>
              <a:rPr lang="en-US" altLang="en-US" sz="2800"/>
              <a:t>Diets consisted of dark bread that was high vitamin, minerals &amp; protein, water, beer, wine, soup and gruel</a:t>
            </a:r>
          </a:p>
          <a:p>
            <a:pPr>
              <a:lnSpc>
                <a:spcPct val="90000"/>
              </a:lnSpc>
            </a:pPr>
            <a:r>
              <a:rPr lang="en-US" altLang="en-US" sz="2800"/>
              <a:t>Later potatoes &amp; corn</a:t>
            </a:r>
          </a:p>
          <a:p>
            <a:pPr>
              <a:lnSpc>
                <a:spcPct val="90000"/>
              </a:lnSpc>
            </a:pPr>
            <a:r>
              <a:rPr lang="en-US" altLang="en-US" sz="2800"/>
              <a:t>Famine still occurred which made them more susceptible to disease </a:t>
            </a:r>
          </a:p>
        </p:txBody>
      </p:sp>
      <p:pic>
        <p:nvPicPr>
          <p:cNvPr id="223237" name="Picture 5" descr="Finished_bowl"/>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1905000"/>
            <a:ext cx="4495800" cy="3597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rrowheads="1"/>
          </p:cNvSpPr>
          <p:nvPr>
            <p:ph type="title"/>
          </p:nvPr>
        </p:nvSpPr>
        <p:spPr/>
        <p:txBody>
          <a:bodyPr/>
          <a:lstStyle/>
          <a:p>
            <a:r>
              <a:rPr lang="en-US" altLang="en-US"/>
              <a:t>Villages</a:t>
            </a:r>
          </a:p>
        </p:txBody>
      </p:sp>
      <p:sp>
        <p:nvSpPr>
          <p:cNvPr id="221187" name="Rectangle 3"/>
          <p:cNvSpPr>
            <a:spLocks noGrp="1" noRot="1" noChangeArrowheads="1"/>
          </p:cNvSpPr>
          <p:nvPr>
            <p:ph type="body" sz="half" idx="1"/>
          </p:nvPr>
        </p:nvSpPr>
        <p:spPr/>
        <p:txBody>
          <a:bodyPr/>
          <a:lstStyle/>
          <a:p>
            <a:pPr>
              <a:lnSpc>
                <a:spcPct val="90000"/>
              </a:lnSpc>
            </a:pPr>
            <a:r>
              <a:rPr lang="en-US" altLang="en-US" sz="2800"/>
              <a:t>Were the center of social life</a:t>
            </a:r>
          </a:p>
          <a:p>
            <a:pPr>
              <a:lnSpc>
                <a:spcPct val="90000"/>
              </a:lnSpc>
            </a:pPr>
            <a:r>
              <a:rPr lang="en-US" altLang="en-US" sz="2800"/>
              <a:t>Maintained order, provided relief to the poor, had a church, a school, maintained roads &amp; bridges and collected taxes for the government</a:t>
            </a:r>
          </a:p>
          <a:p>
            <a:pPr>
              <a:lnSpc>
                <a:spcPct val="90000"/>
              </a:lnSpc>
            </a:pPr>
            <a:r>
              <a:rPr lang="en-US" altLang="en-US" sz="2800"/>
              <a:t>Controlled by the rich peasants </a:t>
            </a:r>
          </a:p>
        </p:txBody>
      </p:sp>
      <p:pic>
        <p:nvPicPr>
          <p:cNvPr id="221189" name="Picture 5" descr="vp-1997"/>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752600"/>
            <a:ext cx="4025900"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rrowheads="1"/>
          </p:cNvSpPr>
          <p:nvPr>
            <p:ph type="title"/>
          </p:nvPr>
        </p:nvSpPr>
        <p:spPr/>
        <p:txBody>
          <a:bodyPr/>
          <a:lstStyle/>
          <a:p>
            <a:r>
              <a:rPr lang="en-US" altLang="en-US"/>
              <a:t>Nobility</a:t>
            </a:r>
          </a:p>
        </p:txBody>
      </p:sp>
      <p:sp>
        <p:nvSpPr>
          <p:cNvPr id="225283" name="Rectangle 3"/>
          <p:cNvSpPr>
            <a:spLocks noGrp="1" noRot="1" noChangeArrowheads="1"/>
          </p:cNvSpPr>
          <p:nvPr>
            <p:ph type="body" sz="half" idx="1"/>
          </p:nvPr>
        </p:nvSpPr>
        <p:spPr/>
        <p:txBody>
          <a:bodyPr/>
          <a:lstStyle/>
          <a:p>
            <a:r>
              <a:rPr lang="en-US" altLang="en-US" sz="2800"/>
              <a:t>2 to 3 percent of the population</a:t>
            </a:r>
          </a:p>
          <a:p>
            <a:r>
              <a:rPr lang="en-US" altLang="en-US" sz="2800"/>
              <a:t>Born noble, placed at the top of the social order and were given special privileges &amp; rights</a:t>
            </a:r>
          </a:p>
          <a:p>
            <a:pPr lvl="1"/>
            <a:r>
              <a:rPr lang="en-US" altLang="en-US" sz="2400"/>
              <a:t>Exemption from taxes, immunity from severe punishment </a:t>
            </a:r>
          </a:p>
        </p:txBody>
      </p:sp>
      <p:pic>
        <p:nvPicPr>
          <p:cNvPr id="225285" name="Picture 5" descr="noble%20cover%20"/>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26038" y="1752600"/>
            <a:ext cx="335280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Rectangle 4"/>
          <p:cNvSpPr>
            <a:spLocks noGrp="1" noRot="1" noChangeArrowheads="1"/>
          </p:cNvSpPr>
          <p:nvPr>
            <p:ph type="title"/>
          </p:nvPr>
        </p:nvSpPr>
        <p:spPr/>
        <p:txBody>
          <a:bodyPr/>
          <a:lstStyle/>
          <a:p>
            <a:r>
              <a:rPr lang="en-US" altLang="en-US"/>
              <a:t>Nobles</a:t>
            </a:r>
          </a:p>
        </p:txBody>
      </p:sp>
      <p:sp>
        <p:nvSpPr>
          <p:cNvPr id="227331" name="Rectangle 3"/>
          <p:cNvSpPr>
            <a:spLocks noGrp="1" noRot="1" noChangeArrowheads="1"/>
          </p:cNvSpPr>
          <p:nvPr>
            <p:ph type="body" sz="half" idx="1"/>
          </p:nvPr>
        </p:nvSpPr>
        <p:spPr/>
        <p:txBody>
          <a:bodyPr/>
          <a:lstStyle/>
          <a:p>
            <a:pPr>
              <a:lnSpc>
                <a:spcPct val="90000"/>
              </a:lnSpc>
            </a:pPr>
            <a:r>
              <a:rPr lang="en-US" altLang="en-US" sz="2800"/>
              <a:t>Sometimes made money from exploiting the raw materials found on their estates</a:t>
            </a:r>
          </a:p>
          <a:p>
            <a:pPr>
              <a:lnSpc>
                <a:spcPct val="90000"/>
              </a:lnSpc>
            </a:pPr>
            <a:r>
              <a:rPr lang="en-US" altLang="en-US" sz="2800"/>
              <a:t>Consumed large amounts of meat, fish, cheese, nuts and sweets</a:t>
            </a:r>
          </a:p>
          <a:p>
            <a:pPr>
              <a:lnSpc>
                <a:spcPct val="90000"/>
              </a:lnSpc>
            </a:pPr>
            <a:r>
              <a:rPr lang="en-US" altLang="en-US" sz="2800"/>
              <a:t>Made up the important ranks of the military and government</a:t>
            </a:r>
          </a:p>
        </p:txBody>
      </p:sp>
      <p:pic>
        <p:nvPicPr>
          <p:cNvPr id="227334" name="Picture 6" descr="meat"/>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2146300"/>
            <a:ext cx="4346575" cy="3290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rrowheads="1"/>
          </p:cNvSpPr>
          <p:nvPr>
            <p:ph type="title"/>
          </p:nvPr>
        </p:nvSpPr>
        <p:spPr/>
        <p:txBody>
          <a:bodyPr/>
          <a:lstStyle/>
          <a:p>
            <a:r>
              <a:rPr lang="en-US" altLang="en-US"/>
              <a:t>Country Estates</a:t>
            </a:r>
          </a:p>
        </p:txBody>
      </p:sp>
      <p:sp>
        <p:nvSpPr>
          <p:cNvPr id="229379" name="Rectangle 3"/>
          <p:cNvSpPr>
            <a:spLocks noGrp="1" noRot="1" noChangeArrowheads="1"/>
          </p:cNvSpPr>
          <p:nvPr>
            <p:ph type="body" idx="1"/>
          </p:nvPr>
        </p:nvSpPr>
        <p:spPr/>
        <p:txBody>
          <a:bodyPr/>
          <a:lstStyle/>
          <a:p>
            <a:r>
              <a:rPr lang="en-US" altLang="en-US" sz="2800"/>
              <a:t>Majority of aristocratic landowners lived at their country estates</a:t>
            </a:r>
          </a:p>
          <a:p>
            <a:pPr lvl="1"/>
            <a:r>
              <a:rPr lang="en-US" altLang="en-US" sz="2400"/>
              <a:t>Fulfilled their desire for privacy while still allowing them to carry on public activities</a:t>
            </a:r>
          </a:p>
          <a:p>
            <a:r>
              <a:rPr lang="en-US" altLang="en-US" sz="2800"/>
              <a:t>Upstairs rooms were for sleeping, private activities and playing with the children</a:t>
            </a:r>
          </a:p>
          <a:p>
            <a:pPr lvl="1"/>
            <a:r>
              <a:rPr lang="en-US" altLang="en-US" sz="2400"/>
              <a:t>Servants were housed in their own section of the estate and were called upon with a system of bells</a:t>
            </a:r>
          </a:p>
          <a:p>
            <a:r>
              <a:rPr lang="en-US" altLang="en-US" sz="2800"/>
              <a:t>They would also have houses in the city for seasonal visits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rrowheads="1"/>
          </p:cNvSpPr>
          <p:nvPr>
            <p:ph type="title"/>
          </p:nvPr>
        </p:nvSpPr>
        <p:spPr/>
        <p:txBody>
          <a:bodyPr/>
          <a:lstStyle/>
          <a:p>
            <a:r>
              <a:rPr lang="en-US" altLang="en-US"/>
              <a:t>Travel</a:t>
            </a:r>
          </a:p>
        </p:txBody>
      </p:sp>
      <p:sp>
        <p:nvSpPr>
          <p:cNvPr id="230403" name="Rectangle 3"/>
          <p:cNvSpPr>
            <a:spLocks noGrp="1" noRot="1" noChangeArrowheads="1"/>
          </p:cNvSpPr>
          <p:nvPr>
            <p:ph type="body" idx="1"/>
          </p:nvPr>
        </p:nvSpPr>
        <p:spPr/>
        <p:txBody>
          <a:bodyPr/>
          <a:lstStyle/>
          <a:p>
            <a:r>
              <a:rPr lang="en-US" altLang="en-US"/>
              <a:t>The Grand Tour of Europe, was essential for the sons of aristocrats to complete their education</a:t>
            </a:r>
          </a:p>
          <a:p>
            <a:r>
              <a:rPr lang="en-US" altLang="en-US"/>
              <a:t>Travel was difficult across the English Channel due to rough seas, over the Alps due to narrow passes, across the Mediterranean due to pirates and at Inns due to thieves and bed bugs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p:txBody>
          <a:bodyPr/>
          <a:lstStyle/>
          <a:p>
            <a:r>
              <a:rPr lang="en-US" altLang="en-US"/>
              <a:t>English Parliament</a:t>
            </a:r>
          </a:p>
        </p:txBody>
      </p:sp>
      <p:sp>
        <p:nvSpPr>
          <p:cNvPr id="110595" name="Rectangle 3"/>
          <p:cNvSpPr>
            <a:spLocks noGrp="1" noRot="1" noChangeArrowheads="1"/>
          </p:cNvSpPr>
          <p:nvPr>
            <p:ph type="body" idx="1"/>
          </p:nvPr>
        </p:nvSpPr>
        <p:spPr/>
        <p:txBody>
          <a:bodyPr/>
          <a:lstStyle/>
          <a:p>
            <a:r>
              <a:rPr lang="en-US" altLang="en-US"/>
              <a:t>Parliament was slowly gaining power over the king, though they officially shared it</a:t>
            </a:r>
          </a:p>
          <a:p>
            <a:r>
              <a:rPr lang="en-US" altLang="en-US"/>
              <a:t>Made laws, levied taxes, passed budgets and tried to influence the king’s ministers</a:t>
            </a:r>
          </a:p>
          <a:p>
            <a:r>
              <a:rPr lang="en-US" altLang="en-US"/>
              <a:t>Dominated by the landed aristocracy in both the House of Lords and the House of Commons</a:t>
            </a:r>
          </a:p>
          <a:p>
            <a:endParaRPr lang="en-US"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rrowheads="1"/>
          </p:cNvSpPr>
          <p:nvPr>
            <p:ph type="title"/>
          </p:nvPr>
        </p:nvSpPr>
        <p:spPr/>
        <p:txBody>
          <a:bodyPr/>
          <a:lstStyle/>
          <a:p>
            <a:r>
              <a:rPr lang="en-US" altLang="en-US"/>
              <a:t>The Grand Tour</a:t>
            </a:r>
          </a:p>
        </p:txBody>
      </p:sp>
      <p:sp>
        <p:nvSpPr>
          <p:cNvPr id="232451" name="Rectangle 3"/>
          <p:cNvSpPr>
            <a:spLocks noGrp="1" noRot="1" noChangeArrowheads="1"/>
          </p:cNvSpPr>
          <p:nvPr>
            <p:ph type="body" sz="half" idx="1"/>
          </p:nvPr>
        </p:nvSpPr>
        <p:spPr/>
        <p:txBody>
          <a:bodyPr/>
          <a:lstStyle/>
          <a:p>
            <a:r>
              <a:rPr lang="en-US" altLang="en-US" sz="2800"/>
              <a:t>Because of its educational purposes, students were accompanied by tutors to ensure they would go to museums and galleries instead of pursuing, wine, women and songs</a:t>
            </a:r>
          </a:p>
          <a:p>
            <a:endParaRPr lang="en-US" altLang="en-US" sz="2800"/>
          </a:p>
        </p:txBody>
      </p:sp>
      <p:pic>
        <p:nvPicPr>
          <p:cNvPr id="232453" name="Picture 5" descr="K2K_with_Chaperone_Whitby"/>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1400" y="1524000"/>
            <a:ext cx="3970338"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rrowheads="1"/>
          </p:cNvSpPr>
          <p:nvPr>
            <p:ph type="title"/>
          </p:nvPr>
        </p:nvSpPr>
        <p:spPr/>
        <p:txBody>
          <a:bodyPr/>
          <a:lstStyle/>
          <a:p>
            <a:r>
              <a:rPr lang="en-US" altLang="en-US"/>
              <a:t>Cities</a:t>
            </a:r>
          </a:p>
        </p:txBody>
      </p:sp>
      <p:sp>
        <p:nvSpPr>
          <p:cNvPr id="234499" name="Rectangle 3"/>
          <p:cNvSpPr>
            <a:spLocks noGrp="1" noRot="1" noChangeArrowheads="1"/>
          </p:cNvSpPr>
          <p:nvPr>
            <p:ph type="body" idx="1"/>
          </p:nvPr>
        </p:nvSpPr>
        <p:spPr/>
        <p:txBody>
          <a:bodyPr/>
          <a:lstStyle/>
          <a:p>
            <a:r>
              <a:rPr lang="en-US" altLang="en-US"/>
              <a:t>Were the center of education, culture and prosperity but because of unsanitary living conditions and overcrowding, death rates remained high</a:t>
            </a:r>
          </a:p>
          <a:p>
            <a:pPr lvl="1"/>
            <a:r>
              <a:rPr lang="en-US" altLang="en-US"/>
              <a:t>Rural peasants moved to the cities to find work as unskilled laborers, but there was rarely work available for them</a:t>
            </a:r>
          </a:p>
          <a:p>
            <a:pPr lvl="1"/>
            <a:r>
              <a:rPr lang="en-US" altLang="en-US"/>
              <a:t>Poverty increased, and people often became beggars or prostitutes to get by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4" name="Rectangle 4"/>
          <p:cNvSpPr>
            <a:spLocks noGrp="1" noRot="1" noChangeArrowheads="1"/>
          </p:cNvSpPr>
          <p:nvPr>
            <p:ph type="title"/>
          </p:nvPr>
        </p:nvSpPr>
        <p:spPr/>
        <p:txBody>
          <a:bodyPr/>
          <a:lstStyle/>
          <a:p>
            <a:r>
              <a:rPr lang="en-US" altLang="en-US"/>
              <a:t>Up Next – The French Revolution</a:t>
            </a:r>
          </a:p>
        </p:txBody>
      </p:sp>
      <p:pic>
        <p:nvPicPr>
          <p:cNvPr id="235526" name="Picture 6" descr="napoleon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06650" y="1143000"/>
            <a:ext cx="4572000" cy="571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p:txBody>
          <a:bodyPr/>
          <a:lstStyle/>
          <a:p>
            <a:r>
              <a:rPr lang="en-US" altLang="en-US"/>
              <a:t>English King</a:t>
            </a:r>
          </a:p>
        </p:txBody>
      </p:sp>
      <p:sp>
        <p:nvSpPr>
          <p:cNvPr id="111619" name="Rectangle 3"/>
          <p:cNvSpPr>
            <a:spLocks noGrp="1" noRot="1" noChangeArrowheads="1"/>
          </p:cNvSpPr>
          <p:nvPr>
            <p:ph type="body" idx="1"/>
          </p:nvPr>
        </p:nvSpPr>
        <p:spPr/>
        <p:txBody>
          <a:bodyPr/>
          <a:lstStyle/>
          <a:p>
            <a:r>
              <a:rPr lang="en-US" altLang="en-US"/>
              <a:t>Chose ministers to set policies and guidelines for Parliament </a:t>
            </a:r>
          </a:p>
          <a:p>
            <a:r>
              <a:rPr lang="en-US" altLang="en-US"/>
              <a:t>Aristocracy often fought with themselves allowing the king to gain supporters in Parliament and control what happened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p:txBody>
          <a:bodyPr/>
          <a:lstStyle/>
          <a:p>
            <a:r>
              <a:rPr lang="en-US" altLang="en-US"/>
              <a:t>Anne Stuart</a:t>
            </a:r>
          </a:p>
        </p:txBody>
      </p:sp>
      <p:sp>
        <p:nvSpPr>
          <p:cNvPr id="116739" name="Rectangle 3"/>
          <p:cNvSpPr>
            <a:spLocks noGrp="1" noRot="1" noChangeArrowheads="1"/>
          </p:cNvSpPr>
          <p:nvPr>
            <p:ph type="body" sz="half" idx="1"/>
          </p:nvPr>
        </p:nvSpPr>
        <p:spPr/>
        <p:txBody>
          <a:bodyPr/>
          <a:lstStyle/>
          <a:p>
            <a:r>
              <a:rPr lang="en-US" altLang="en-US" sz="2800"/>
              <a:t>Queen Anne failed to have children</a:t>
            </a:r>
          </a:p>
          <a:p>
            <a:r>
              <a:rPr lang="en-US" altLang="en-US" sz="2800"/>
              <a:t>The throne was given to the Protestant rulers of the German state, Hanover </a:t>
            </a:r>
          </a:p>
        </p:txBody>
      </p:sp>
      <p:pic>
        <p:nvPicPr>
          <p:cNvPr id="116741" name="Picture 5" descr="Anne_Stuart"/>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752600"/>
            <a:ext cx="3657600"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rrowheads="1"/>
          </p:cNvSpPr>
          <p:nvPr>
            <p:ph type="title"/>
          </p:nvPr>
        </p:nvSpPr>
        <p:spPr/>
        <p:txBody>
          <a:bodyPr/>
          <a:lstStyle/>
          <a:p>
            <a:r>
              <a:rPr lang="en-US" altLang="en-US"/>
              <a:t>Hanovers</a:t>
            </a:r>
          </a:p>
        </p:txBody>
      </p:sp>
      <p:sp>
        <p:nvSpPr>
          <p:cNvPr id="118787" name="Rectangle 3"/>
          <p:cNvSpPr>
            <a:spLocks noGrp="1" noRot="1" noChangeArrowheads="1"/>
          </p:cNvSpPr>
          <p:nvPr>
            <p:ph type="body" idx="1"/>
          </p:nvPr>
        </p:nvSpPr>
        <p:spPr/>
        <p:txBody>
          <a:bodyPr/>
          <a:lstStyle/>
          <a:p>
            <a:pPr>
              <a:lnSpc>
                <a:spcPct val="90000"/>
              </a:lnSpc>
            </a:pPr>
            <a:r>
              <a:rPr lang="en-US" altLang="en-US"/>
              <a:t>George I &amp; George II relied on Robert Walpole, the first prime minister, to handle Parliament for them</a:t>
            </a:r>
          </a:p>
          <a:p>
            <a:pPr>
              <a:lnSpc>
                <a:spcPct val="90000"/>
              </a:lnSpc>
            </a:pPr>
            <a:r>
              <a:rPr lang="en-US" altLang="en-US"/>
              <a:t>They didn’t speak English and didn’t understand the system of government</a:t>
            </a:r>
          </a:p>
          <a:p>
            <a:pPr>
              <a:lnSpc>
                <a:spcPct val="90000"/>
              </a:lnSpc>
            </a:pPr>
            <a:r>
              <a:rPr lang="en-US" altLang="en-US"/>
              <a:t>This is the beginning of the modern cabinet system that exists in Britain</a:t>
            </a:r>
          </a:p>
          <a:p>
            <a:pPr>
              <a:lnSpc>
                <a:spcPct val="90000"/>
              </a:lnSpc>
            </a:pPr>
            <a:r>
              <a:rPr lang="en-US" altLang="en-US"/>
              <a:t>William Pitt, the elder, became PM in 1757, but was dismissed by King George III</a:t>
            </a:r>
          </a:p>
        </p:txBody>
      </p:sp>
    </p:spTree>
  </p:cSld>
  <p:clrMapOvr>
    <a:masterClrMapping/>
  </p:clrMapOvr>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Compass</Template>
  <TotalTime>312</TotalTime>
  <Words>2390</Words>
  <Application>Microsoft Office PowerPoint</Application>
  <PresentationFormat>On-screen Show (4:3)</PresentationFormat>
  <Paragraphs>275</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Tahoma</vt:lpstr>
      <vt:lpstr>Times New Roman</vt:lpstr>
      <vt:lpstr>Wingdings</vt:lpstr>
      <vt:lpstr>Compass</vt:lpstr>
      <vt:lpstr>Enlightened Despotism</vt:lpstr>
      <vt:lpstr>Utilitarian Arguments</vt:lpstr>
      <vt:lpstr>Enlightened Despotism</vt:lpstr>
      <vt:lpstr>Louis XV</vt:lpstr>
      <vt:lpstr>Parliament</vt:lpstr>
      <vt:lpstr>English Parliament</vt:lpstr>
      <vt:lpstr>English King</vt:lpstr>
      <vt:lpstr>Anne Stuart</vt:lpstr>
      <vt:lpstr>Hanovers</vt:lpstr>
      <vt:lpstr>The John Wilkes Disaster</vt:lpstr>
      <vt:lpstr>King George III</vt:lpstr>
      <vt:lpstr>Absolutism in Prussia</vt:lpstr>
      <vt:lpstr>Frederick the Great</vt:lpstr>
      <vt:lpstr>Absolutism in Austria</vt:lpstr>
      <vt:lpstr>Joseph II</vt:lpstr>
      <vt:lpstr>Joseph II</vt:lpstr>
      <vt:lpstr>Catherine the Great</vt:lpstr>
      <vt:lpstr>Catherine the Great</vt:lpstr>
      <vt:lpstr>Poland</vt:lpstr>
      <vt:lpstr>Enlightened Absolutism</vt:lpstr>
      <vt:lpstr>Enlightened Absolutism</vt:lpstr>
      <vt:lpstr>Wars and Diplomacy</vt:lpstr>
      <vt:lpstr>The War of Austrian Succession </vt:lpstr>
      <vt:lpstr>Pragmatic Sanction</vt:lpstr>
      <vt:lpstr>Aix-la-Chapelle</vt:lpstr>
      <vt:lpstr>Seven Years’ War</vt:lpstr>
      <vt:lpstr>Seven Years’ War</vt:lpstr>
      <vt:lpstr>European Armies and Warfare</vt:lpstr>
      <vt:lpstr>Russia &amp; Prussia </vt:lpstr>
      <vt:lpstr>Warfare</vt:lpstr>
      <vt:lpstr>Growth of the European Population</vt:lpstr>
      <vt:lpstr>Family, Marriage and Birthrate Patterns</vt:lpstr>
      <vt:lpstr>Second Half of the 18th Century</vt:lpstr>
      <vt:lpstr>Children</vt:lpstr>
      <vt:lpstr>Married Life</vt:lpstr>
      <vt:lpstr>Agricultural Revolution</vt:lpstr>
      <vt:lpstr>Reasons Why</vt:lpstr>
      <vt:lpstr>Livestock</vt:lpstr>
      <vt:lpstr>Jethro Tull</vt:lpstr>
      <vt:lpstr>Potatoes &amp; Corn</vt:lpstr>
      <vt:lpstr>Enclosure Movement</vt:lpstr>
      <vt:lpstr>New Methods of Finance and Industry </vt:lpstr>
      <vt:lpstr>Bank of England</vt:lpstr>
      <vt:lpstr>Bank of England</vt:lpstr>
      <vt:lpstr>Textiles</vt:lpstr>
      <vt:lpstr>Putting Out System</vt:lpstr>
      <vt:lpstr>Industrial Beginnings</vt:lpstr>
      <vt:lpstr>Global Economy</vt:lpstr>
      <vt:lpstr>Mercantilism</vt:lpstr>
      <vt:lpstr>Triangle Trade</vt:lpstr>
      <vt:lpstr>The Social Order</vt:lpstr>
      <vt:lpstr>Peasants – Western Europe</vt:lpstr>
      <vt:lpstr>Peasants – Eastern Europe</vt:lpstr>
      <vt:lpstr>Peasants</vt:lpstr>
      <vt:lpstr>Villages</vt:lpstr>
      <vt:lpstr>Nobility</vt:lpstr>
      <vt:lpstr>Nobles</vt:lpstr>
      <vt:lpstr>Country Estates</vt:lpstr>
      <vt:lpstr>Travel</vt:lpstr>
      <vt:lpstr>The Grand Tour</vt:lpstr>
      <vt:lpstr>Cities</vt:lpstr>
      <vt:lpstr>Up Next – The French Revolution</vt:lpstr>
    </vt:vector>
  </TitlesOfParts>
  <Company>MVHS MUN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Enlightened Despotism</dc:title>
  <dc:creator>opkinsj</dc:creator>
  <cp:lastModifiedBy>Michael Svoren</cp:lastModifiedBy>
  <cp:revision>16</cp:revision>
  <cp:lastPrinted>1601-01-01T00:00:00Z</cp:lastPrinted>
  <dcterms:created xsi:type="dcterms:W3CDTF">2004-11-29T16:20:00Z</dcterms:created>
  <dcterms:modified xsi:type="dcterms:W3CDTF">2015-05-01T00:50:02Z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