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9"/>
  </p:notesMasterIdLst>
  <p:sldIdLst>
    <p:sldId id="276" r:id="rId2"/>
    <p:sldId id="294" r:id="rId3"/>
    <p:sldId id="277" r:id="rId4"/>
    <p:sldId id="278" r:id="rId5"/>
    <p:sldId id="296" r:id="rId6"/>
    <p:sldId id="279" r:id="rId7"/>
    <p:sldId id="280" r:id="rId8"/>
    <p:sldId id="295" r:id="rId9"/>
    <p:sldId id="281" r:id="rId10"/>
    <p:sldId id="298" r:id="rId11"/>
    <p:sldId id="282" r:id="rId12"/>
    <p:sldId id="299" r:id="rId13"/>
    <p:sldId id="283" r:id="rId14"/>
    <p:sldId id="284" r:id="rId15"/>
    <p:sldId id="297" r:id="rId16"/>
    <p:sldId id="285" r:id="rId17"/>
    <p:sldId id="300"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1" d="100"/>
          <a:sy n="81" d="100"/>
        </p:scale>
        <p:origin x="94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60CDB24-C08D-49BA-8637-FD88455E0B44}" type="datetime1">
              <a:rPr lang="en-US"/>
              <a:pPr/>
              <a:t>4/19/2015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032288-CA03-4CEA-8046-91A95FACFA65}" type="slidenum">
              <a:rPr lang="en-US"/>
              <a:pPr/>
              <a:t>‹#›</a:t>
            </a:fld>
            <a:endParaRPr lang="en-US"/>
          </a:p>
        </p:txBody>
      </p:sp>
    </p:spTree>
    <p:extLst>
      <p:ext uri="{BB962C8B-B14F-4D97-AF65-F5344CB8AC3E}">
        <p14:creationId xmlns:p14="http://schemas.microsoft.com/office/powerpoint/2010/main" val="39661838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Toussaint </a:t>
            </a:r>
            <a:r>
              <a:rPr lang="en-US" dirty="0" err="1" smtClean="0">
                <a:latin typeface="Arial" charset="0"/>
                <a:ea typeface="ＭＳ Ｐゴシック" pitchFamily="1" charset="-128"/>
              </a:rPr>
              <a:t>L’Ouverture</a:t>
            </a:r>
            <a:r>
              <a:rPr lang="en-US" dirty="0" smtClean="0">
                <a:latin typeface="Arial" charset="0"/>
                <a:ea typeface="ＭＳ Ｐゴシック" pitchFamily="1" charset="-128"/>
              </a:rPr>
              <a:t> (1746–1803) began the revolt that led to Haitian independence in 1804.</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Stock Montage</a:t>
            </a:r>
          </a:p>
          <a:p>
            <a:pPr eaLnBrk="1" hangingPunct="1">
              <a:spcBef>
                <a:spcPct val="0"/>
              </a:spcBef>
            </a:pPr>
            <a:endParaRPr lang="en-US" dirty="0" smtClean="0">
              <a:ea typeface="ＭＳ Ｐゴシック" pitchFamily="1"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4E916AD2-8989-4FA7-AE2F-729FD7CB70E9}" type="slidenum">
              <a:rPr lang="en-US"/>
              <a:pPr/>
              <a:t>2</a:t>
            </a:fld>
            <a:endParaRPr lang="en-US"/>
          </a:p>
        </p:txBody>
      </p:sp>
    </p:spTree>
    <p:extLst>
      <p:ext uri="{BB962C8B-B14F-4D97-AF65-F5344CB8AC3E}">
        <p14:creationId xmlns:p14="http://schemas.microsoft.com/office/powerpoint/2010/main" val="30360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Simón Bolívar. Bolívar was the liberator of much of Latin America. He inclined toward a policy of political liberalism.</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 Christie’s Images/CORBIS</a:t>
            </a:r>
          </a:p>
          <a:p>
            <a:pPr eaLnBrk="1" hangingPunct="1">
              <a:spcBef>
                <a:spcPct val="0"/>
              </a:spcBef>
            </a:pPr>
            <a:endParaRPr lang="en-US" smtClean="0">
              <a:ea typeface="ＭＳ Ｐゴシック" pitchFamily="1"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370EC003-A67D-47BA-8BAF-20E328A556F4}" type="slidenum">
              <a:rPr lang="en-US"/>
              <a:pPr/>
              <a:t>5</a:t>
            </a:fld>
            <a:endParaRPr lang="en-US"/>
          </a:p>
        </p:txBody>
      </p:sp>
    </p:spTree>
    <p:extLst>
      <p:ext uri="{BB962C8B-B14F-4D97-AF65-F5344CB8AC3E}">
        <p14:creationId xmlns:p14="http://schemas.microsoft.com/office/powerpoint/2010/main" val="9290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Map 20–1 </a:t>
            </a:r>
            <a:r>
              <a:rPr lang="en-US" b="1" smtClean="0">
                <a:latin typeface="Arial" charset="0"/>
                <a:ea typeface="ＭＳ Ｐゴシック" pitchFamily="1" charset="-128"/>
              </a:rPr>
              <a:t>LATIN AMERICA IN 1830</a:t>
            </a:r>
            <a:r>
              <a:rPr lang="en-US" smtClean="0">
                <a:latin typeface="Arial" charset="0"/>
                <a:ea typeface="ＭＳ Ｐゴシック" pitchFamily="1" charset="-128"/>
              </a:rPr>
              <a:t> By 1830 most of Latin America had been liberated from Europe. This map shows the initial borders of the states of the region with the dates of their independence. The United Provinces of La Plata formed the nucleus of what later became Argentina.</a:t>
            </a:r>
          </a:p>
          <a:p>
            <a:pPr eaLnBrk="1" hangingPunct="1">
              <a:spcBef>
                <a:spcPct val="0"/>
              </a:spcBef>
            </a:pPr>
            <a:endParaRPr lang="en-US" smtClean="0">
              <a:ea typeface="ＭＳ Ｐゴシック" pitchFamily="1"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B71DC05B-6DFA-4E34-9B79-D7B7FA689A2E}" type="slidenum">
              <a:rPr lang="en-US"/>
              <a:pPr/>
              <a:t>8</a:t>
            </a:fld>
            <a:endParaRPr lang="en-US"/>
          </a:p>
        </p:txBody>
      </p:sp>
    </p:spTree>
    <p:extLst>
      <p:ext uri="{BB962C8B-B14F-4D97-AF65-F5344CB8AC3E}">
        <p14:creationId xmlns:p14="http://schemas.microsoft.com/office/powerpoint/2010/main" val="260982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When the Moscow regiment refused to swear allegiance to Nicholas, he ordered the cavalry and artillery to attack them. Although a total failure, the Decembrist Revolt came to symbolize the yearnings of all Russian liberals in the nineteenth century for a constitutional government.</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“The Insurrection of the Decembrists at Senate Square, St. Petersburg on 14th December, 1825” (w/c on paper) by Russian School (19th century). Private Collection/Archives Charmet/Bridgeman Art Library</a:t>
            </a:r>
          </a:p>
          <a:p>
            <a:pPr eaLnBrk="1" hangingPunct="1">
              <a:spcBef>
                <a:spcPct val="0"/>
              </a:spcBef>
            </a:pPr>
            <a:endParaRPr lang="en-US" smtClean="0">
              <a:ea typeface="ＭＳ Ｐゴシック" pitchFamily="1"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53298077-679C-472A-9FAA-7AE1A83CF06B}" type="slidenum">
              <a:rPr lang="en-US"/>
              <a:pPr/>
              <a:t>10</a:t>
            </a:fld>
            <a:endParaRPr lang="en-US"/>
          </a:p>
        </p:txBody>
      </p:sp>
    </p:spTree>
    <p:extLst>
      <p:ext uri="{BB962C8B-B14F-4D97-AF65-F5344CB8AC3E}">
        <p14:creationId xmlns:p14="http://schemas.microsoft.com/office/powerpoint/2010/main" val="84597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On July 5, 1830 French forces captured Algiers, which France would continue to rule until 1962. Note how this drawing contrasts the power and modernity of the French conquerors with the almost medieval appearance of the Algerian defenses.</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Roger Viollet/Getty Images, Inc.–Liaison</a:t>
            </a:r>
          </a:p>
          <a:p>
            <a:pPr eaLnBrk="1" hangingPunct="1">
              <a:spcBef>
                <a:spcPct val="0"/>
              </a:spcBef>
            </a:pPr>
            <a:endParaRPr lang="en-US" smtClean="0">
              <a:ea typeface="ＭＳ Ｐゴシック" pitchFamily="1"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6B03C7CB-C42E-4970-A5D8-52A83847C558}" type="slidenum">
              <a:rPr lang="en-US"/>
              <a:pPr/>
              <a:t>12</a:t>
            </a:fld>
            <a:endParaRPr lang="en-US"/>
          </a:p>
        </p:txBody>
      </p:sp>
    </p:spTree>
    <p:extLst>
      <p:ext uri="{BB962C8B-B14F-4D97-AF65-F5344CB8AC3E}">
        <p14:creationId xmlns:p14="http://schemas.microsoft.com/office/powerpoint/2010/main" val="397586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Map 20–2 </a:t>
            </a:r>
            <a:r>
              <a:rPr lang="en-US" b="1" smtClean="0">
                <a:latin typeface="Arial" charset="0"/>
                <a:ea typeface="ＭＳ Ｐゴシック" pitchFamily="1" charset="-128"/>
              </a:rPr>
              <a:t>CENTERS OF REVOLUTION, 1820–1831</a:t>
            </a:r>
            <a:r>
              <a:rPr lang="en-US" smtClean="0">
                <a:latin typeface="Arial" charset="0"/>
                <a:ea typeface="ＭＳ Ｐゴシック" pitchFamily="1" charset="-128"/>
              </a:rPr>
              <a:t> The conservative order imposed by the great powers in post-Napoleonic Europe was challenged by various uprisings and revolutions, beginning in 1820–1821 in Spain, Naples, and Greece and spreading to Russia, Poland, France, and Belgium later in the decade.</a:t>
            </a:r>
          </a:p>
          <a:p>
            <a:pPr eaLnBrk="1" hangingPunct="1">
              <a:spcBef>
                <a:spcPct val="0"/>
              </a:spcBef>
            </a:pPr>
            <a:endParaRPr lang="en-US" smtClean="0">
              <a:ea typeface="ＭＳ Ｐゴシック" pitchFamily="1"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64F594A6-AD99-488B-8C4B-5904E5166447}" type="slidenum">
              <a:rPr lang="en-US"/>
              <a:pPr/>
              <a:t>15</a:t>
            </a:fld>
            <a:endParaRPr lang="en-US"/>
          </a:p>
        </p:txBody>
      </p:sp>
    </p:spTree>
    <p:extLst>
      <p:ext uri="{BB962C8B-B14F-4D97-AF65-F5344CB8AC3E}">
        <p14:creationId xmlns:p14="http://schemas.microsoft.com/office/powerpoint/2010/main" val="1245989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spcBef>
                <a:spcPct val="0"/>
              </a:spcBef>
            </a:pPr>
            <a:r>
              <a:rPr lang="en-US" smtClean="0">
                <a:latin typeface="Arial" charset="0"/>
                <a:ea typeface="ＭＳ Ｐゴシック" pitchFamily="1" charset="-128"/>
              </a:rPr>
              <a:t>Beginning in the l820s Daniel O’Connell revolutionized the organization of Irish politics. He created grass roots organization and collected funds to finance Irish nationalist activities. He was also known as one of the great public speakers of his generation. Here he is portrayed addressing a political gathering in County Meath, Ireland.</a:t>
            </a:r>
          </a:p>
          <a:p>
            <a:pPr eaLnBrk="1" hangingPunct="1">
              <a:spcBef>
                <a:spcPct val="0"/>
              </a:spcBef>
            </a:pPr>
            <a:endParaRPr lang="en-US" sz="500" smtClean="0">
              <a:latin typeface="Arial" charset="0"/>
              <a:ea typeface="ＭＳ Ｐゴシック" pitchFamily="1" charset="-128"/>
            </a:endParaRPr>
          </a:p>
          <a:p>
            <a:pPr eaLnBrk="1" hangingPunct="1">
              <a:spcBef>
                <a:spcPct val="0"/>
              </a:spcBef>
            </a:pPr>
            <a:r>
              <a:rPr lang="en-US" sz="500" smtClean="0">
                <a:latin typeface="Arial" charset="0"/>
                <a:ea typeface="ＭＳ Ｐゴシック" pitchFamily="1" charset="-128"/>
              </a:rPr>
              <a:t>Getty Images Inc.—Hulton Archive Photos</a:t>
            </a:r>
          </a:p>
          <a:p>
            <a:pPr eaLnBrk="1" hangingPunct="1">
              <a:spcBef>
                <a:spcPct val="0"/>
              </a:spcBef>
            </a:pPr>
            <a:endParaRPr lang="en-US" smtClean="0">
              <a:ea typeface="ＭＳ Ｐゴシック" pitchFamily="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F5BFACF9-92D2-4B59-A65C-56900C7CCB75}" type="slidenum">
              <a:rPr lang="en-US"/>
              <a:pPr/>
              <a:t>17</a:t>
            </a:fld>
            <a:endParaRPr lang="en-US"/>
          </a:p>
        </p:txBody>
      </p:sp>
    </p:spTree>
    <p:extLst>
      <p:ext uri="{BB962C8B-B14F-4D97-AF65-F5344CB8AC3E}">
        <p14:creationId xmlns:p14="http://schemas.microsoft.com/office/powerpoint/2010/main" val="3964234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sp>
        <p:nvSpPr>
          <p:cNvPr id="6041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6041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a:xfrm>
            <a:off x="914400" y="6400800"/>
            <a:ext cx="1905000" cy="457200"/>
          </a:xfrm>
        </p:spPr>
        <p:txBody>
          <a:bodyPr anchorCtr="0"/>
          <a:lstStyle>
            <a:lvl1pPr>
              <a:defRPr/>
            </a:lvl1pPr>
          </a:lstStyle>
          <a:p>
            <a:endParaRPr lang="en-US"/>
          </a:p>
        </p:txBody>
      </p:sp>
      <p:sp>
        <p:nvSpPr>
          <p:cNvPr id="8" name="Rectangle 6"/>
          <p:cNvSpPr>
            <a:spLocks noGrp="1" noChangeArrowheads="1"/>
          </p:cNvSpPr>
          <p:nvPr>
            <p:ph type="sldNum" sz="quarter" idx="11"/>
          </p:nvPr>
        </p:nvSpPr>
        <p:spPr/>
        <p:txBody>
          <a:bodyPr anchorCtr="0"/>
          <a:lstStyle>
            <a:lvl1pPr>
              <a:defRPr/>
            </a:lvl1pPr>
          </a:lstStyle>
          <a:p>
            <a:fld id="{B507D519-9809-4DAA-8ADB-E7B7499FF4F7}" type="slidenum">
              <a:rPr lang="en-US"/>
              <a:pPr/>
              <a:t>‹#›</a:t>
            </a:fld>
            <a:endParaRPr lang="en-US"/>
          </a:p>
        </p:txBody>
      </p:sp>
      <p:sp>
        <p:nvSpPr>
          <p:cNvPr id="9" name="Footer Placeholder 8"/>
          <p:cNvSpPr>
            <a:spLocks noGrp="1"/>
          </p:cNvSpPr>
          <p:nvPr userDrawn="1">
            <p:ph type="ftr" sz="quarter" idx="12"/>
          </p:nvPr>
        </p:nvSpPr>
        <p:spPr>
          <a:xfrm>
            <a:off x="2743200" y="6705600"/>
            <a:ext cx="4267200" cy="152400"/>
          </a:xfrm>
          <a:prstGeom prst="rect">
            <a:avLst/>
          </a:prstGeom>
        </p:spPr>
        <p:txBody>
          <a:bodyPr vert="horz" wrap="square" lIns="91440" tIns="45720" rIns="91440" bIns="45720" numCol="1" anchor="t" anchorCtr="0" compatLnSpc="1">
            <a:prstTxWarp prst="textNoShape">
              <a:avLst/>
            </a:prstTxWarp>
          </a:bodyPr>
          <a:lstStyle>
            <a:lvl1pPr algn="ctr">
              <a:defRPr sz="600">
                <a:solidFill>
                  <a:schemeClr val="tx2"/>
                </a:solidFill>
                <a:latin typeface="Arial" charset="0"/>
                <a:cs typeface="Arial" charset="0"/>
              </a:defRPr>
            </a:lvl1pPr>
          </a:lstStyle>
          <a:p>
            <a:r>
              <a:rPr lang="en-US"/>
              <a:t>Copyright © 2010 Pearson Education, Inc., Upper Saddle River, NJ 07458.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D812D1E8-C56D-48EF-8D06-85D3D12511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AD6B0517-B621-4C67-8E96-06E3DC978B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BD245990-F9A5-4E7D-8960-2C73CBEB473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30813942-F6CE-461A-A034-A733954312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CC7EA79F-9768-40A3-9B61-CD1680A0D4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1535113"/>
            <a:ext cx="3659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8200" y="2174875"/>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26175" y="1535113"/>
            <a:ext cx="3660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6175" y="2174875"/>
            <a:ext cx="3660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DA67C990-9255-4474-B1A3-5AC48B8081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42D189AF-7B9D-4D94-8C88-D0B03D23E2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9327D9B3-1B10-4C57-A31B-64D04290EE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2627313"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222447" y="273050"/>
            <a:ext cx="446435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1435100"/>
            <a:ext cx="2627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9A87978-41E5-41A7-AD4F-7F27B76FD3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A9C590B2-E47A-401F-9DC4-26D19F7050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939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latin typeface="Arial" charset="0"/>
              </a:defRPr>
            </a:lvl1pPr>
          </a:lstStyle>
          <a:p>
            <a:endParaRPr lang="en-US"/>
          </a:p>
        </p:txBody>
      </p:sp>
      <p:sp>
        <p:nvSpPr>
          <p:cNvPr id="5939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charset="0"/>
              </a:defRPr>
            </a:lvl1pPr>
          </a:lstStyle>
          <a:p>
            <a:fld id="{46F4FD44-E9AB-4596-9742-4F1316010F2E}" type="slidenum">
              <a:rPr lang="en-US"/>
              <a:pPr/>
              <a:t>‹#›</a:t>
            </a:fld>
            <a:endParaRPr lang="en-US"/>
          </a:p>
        </p:txBody>
      </p:sp>
      <p:sp>
        <p:nvSpPr>
          <p:cNvPr id="1030"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8"/>
          <p:cNvSpPr txBox="1">
            <a:spLocks/>
          </p:cNvSpPr>
          <p:nvPr userDrawn="1"/>
        </p:nvSpPr>
        <p:spPr>
          <a:xfrm>
            <a:off x="2743200" y="6705600"/>
            <a:ext cx="4267200" cy="152400"/>
          </a:xfrm>
          <a:prstGeom prst="rect">
            <a:avLst/>
          </a:prstGeom>
          <a:noFill/>
        </p:spPr>
        <p:txBody>
          <a:bodyPr/>
          <a:lstStyle/>
          <a:p>
            <a:pPr algn="ctr"/>
            <a:r>
              <a:rPr lang="en-US" sz="600">
                <a:solidFill>
                  <a:schemeClr val="tx2"/>
                </a:solidFill>
                <a:latin typeface="Arial" charset="0"/>
                <a:cs typeface="Arial" charset="0"/>
              </a:rPr>
              <a:t>Copyright © 2010 Pearson Education, Inc., Upper Saddle River, NJ 07458. All rights reserved.</a:t>
            </a:r>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l" rtl="0" fontAlgn="base">
        <a:spcBef>
          <a:spcPct val="0"/>
        </a:spcBef>
        <a:spcAft>
          <a:spcPct val="0"/>
        </a:spcAft>
        <a:defRPr sz="4400">
          <a:solidFill>
            <a:schemeClr val="tx2"/>
          </a:solidFill>
          <a:latin typeface="Times New Roman" pitchFamily="-97" charset="0"/>
        </a:defRPr>
      </a:lvl6pPr>
      <a:lvl7pPr marL="914400" algn="l" rtl="0" fontAlgn="base">
        <a:spcBef>
          <a:spcPct val="0"/>
        </a:spcBef>
        <a:spcAft>
          <a:spcPct val="0"/>
        </a:spcAft>
        <a:defRPr sz="4400">
          <a:solidFill>
            <a:schemeClr val="tx2"/>
          </a:solidFill>
          <a:latin typeface="Times New Roman" pitchFamily="-97" charset="0"/>
        </a:defRPr>
      </a:lvl7pPr>
      <a:lvl8pPr marL="1371600" algn="l" rtl="0" fontAlgn="base">
        <a:spcBef>
          <a:spcPct val="0"/>
        </a:spcBef>
        <a:spcAft>
          <a:spcPct val="0"/>
        </a:spcAft>
        <a:defRPr sz="4400">
          <a:solidFill>
            <a:schemeClr val="tx2"/>
          </a:solidFill>
          <a:latin typeface="Times New Roman" pitchFamily="-97" charset="0"/>
        </a:defRPr>
      </a:lvl8pPr>
      <a:lvl9pPr marL="1828800" algn="l"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lr>
          <a:schemeClr val="accent2"/>
        </a:buClr>
        <a:buFont typeface="Wingdings" pitchFamily="1" charset="2"/>
        <a:buBlip>
          <a:blip r:embed="rId16"/>
        </a:buBlip>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5pPr>
      <a:lvl6pPr marL="25146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6pPr>
      <a:lvl7pPr marL="29718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7pPr>
      <a:lvl8pPr marL="34290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8pPr>
      <a:lvl9pPr marL="38862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ea typeface="ＭＳ Ｐゴシック" pitchFamily="1" charset="-128"/>
              </a:rPr>
              <a:t>Revolution in Haiti</a:t>
            </a:r>
            <a:endParaRPr lang="en-US" smtClean="0">
              <a:solidFill>
                <a:schemeClr val="tx1"/>
              </a:solidFill>
              <a:ea typeface="ＭＳ Ｐゴシック" pitchFamily="1" charset="-128"/>
            </a:endParaRPr>
          </a:p>
        </p:txBody>
      </p:sp>
      <p:sp>
        <p:nvSpPr>
          <p:cNvPr id="46083" name="Rectangle 3"/>
          <p:cNvSpPr>
            <a:spLocks noGrp="1" noChangeArrowheads="1"/>
          </p:cNvSpPr>
          <p:nvPr>
            <p:ph type="body" idx="1"/>
          </p:nvPr>
        </p:nvSpPr>
        <p:spPr/>
        <p:txBody>
          <a:bodyPr/>
          <a:lstStyle/>
          <a:p>
            <a:pPr eaLnBrk="1" hangingPunct="1">
              <a:lnSpc>
                <a:spcPct val="90000"/>
              </a:lnSpc>
            </a:pPr>
            <a:r>
              <a:rPr lang="en-US" sz="2800" b="1" smtClean="0">
                <a:ea typeface="ＭＳ Ｐゴシック" pitchFamily="1" charset="-128"/>
              </a:rPr>
              <a:t>Francois-Dominique Toussaint L’Ouverture </a:t>
            </a:r>
            <a:r>
              <a:rPr lang="en-US" sz="2800" smtClean="0">
                <a:ea typeface="ＭＳ Ｐゴシック" pitchFamily="1" charset="-128"/>
              </a:rPr>
              <a:t>– former slave leads slave revolt against white Frenchman and freed mulattos (1791)</a:t>
            </a:r>
          </a:p>
          <a:p>
            <a:pPr eaLnBrk="1" hangingPunct="1">
              <a:lnSpc>
                <a:spcPct val="90000"/>
              </a:lnSpc>
            </a:pPr>
            <a:r>
              <a:rPr lang="en-US" sz="2800" smtClean="0">
                <a:ea typeface="ＭＳ Ｐゴシック" pitchFamily="1" charset="-128"/>
              </a:rPr>
              <a:t>1793 – France abolishes slavery in Haiti</a:t>
            </a:r>
          </a:p>
          <a:p>
            <a:pPr eaLnBrk="1" hangingPunct="1">
              <a:lnSpc>
                <a:spcPct val="90000"/>
              </a:lnSpc>
            </a:pPr>
            <a:r>
              <a:rPr lang="en-US" sz="2800" smtClean="0">
                <a:ea typeface="ＭＳ Ｐゴシック" pitchFamily="1" charset="-128"/>
              </a:rPr>
              <a:t>1800 – L’Ouverture makes himself Governor-General for life and continues ties to France</a:t>
            </a:r>
          </a:p>
          <a:p>
            <a:pPr eaLnBrk="1" hangingPunct="1">
              <a:lnSpc>
                <a:spcPct val="90000"/>
              </a:lnSpc>
            </a:pPr>
            <a:r>
              <a:rPr lang="en-US" sz="2800" smtClean="0">
                <a:ea typeface="ＭＳ Ｐゴシック" pitchFamily="1" charset="-128"/>
              </a:rPr>
              <a:t>1802 – Napoleon tries to keep Haiti for France</a:t>
            </a:r>
          </a:p>
          <a:p>
            <a:pPr eaLnBrk="1" hangingPunct="1">
              <a:lnSpc>
                <a:spcPct val="90000"/>
              </a:lnSpc>
            </a:pPr>
            <a:r>
              <a:rPr lang="en-US" sz="2800" smtClean="0">
                <a:ea typeface="ＭＳ Ｐゴシック" pitchFamily="1" charset="-128"/>
              </a:rPr>
              <a:t>1804 – Napoleon, busy at war with Britain, gives Haiti its independence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3"/>
          <a:srcRect/>
          <a:stretch>
            <a:fillRect/>
          </a:stretch>
        </p:blipFill>
        <p:spPr bwMode="auto">
          <a:xfrm>
            <a:off x="990600" y="952500"/>
            <a:ext cx="7797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066800" y="76200"/>
            <a:ext cx="7772400" cy="1143000"/>
          </a:xfrm>
        </p:spPr>
        <p:txBody>
          <a:bodyPr/>
          <a:lstStyle/>
          <a:p>
            <a:pPr eaLnBrk="1" hangingPunct="1"/>
            <a:r>
              <a:rPr lang="en-US" smtClean="0">
                <a:ea typeface="ＭＳ Ｐゴシック" pitchFamily="1" charset="-128"/>
              </a:rPr>
              <a:t>More Revolution in France</a:t>
            </a:r>
            <a:endParaRPr lang="en-US" smtClean="0">
              <a:solidFill>
                <a:schemeClr val="tx1"/>
              </a:solidFill>
              <a:ea typeface="ＭＳ Ｐゴシック" pitchFamily="1" charset="-128"/>
            </a:endParaRPr>
          </a:p>
        </p:txBody>
      </p:sp>
      <p:sp>
        <p:nvSpPr>
          <p:cNvPr id="60419" name="Rectangle 3"/>
          <p:cNvSpPr>
            <a:spLocks noGrp="1" noChangeArrowheads="1"/>
          </p:cNvSpPr>
          <p:nvPr>
            <p:ph type="body" idx="1"/>
          </p:nvPr>
        </p:nvSpPr>
        <p:spPr>
          <a:xfrm>
            <a:off x="1062038" y="1462088"/>
            <a:ext cx="7769225" cy="4113212"/>
          </a:xfrm>
        </p:spPr>
        <p:txBody>
          <a:bodyPr/>
          <a:lstStyle/>
          <a:p>
            <a:pPr eaLnBrk="1" hangingPunct="1">
              <a:lnSpc>
                <a:spcPct val="90000"/>
              </a:lnSpc>
            </a:pPr>
            <a:r>
              <a:rPr lang="en-US" sz="2400" b="1" smtClean="0">
                <a:ea typeface="ＭＳ Ｐゴシック" pitchFamily="1" charset="-128"/>
              </a:rPr>
              <a:t>Charles X </a:t>
            </a:r>
          </a:p>
          <a:p>
            <a:pPr lvl="1" eaLnBrk="1" hangingPunct="1">
              <a:lnSpc>
                <a:spcPct val="90000"/>
              </a:lnSpc>
            </a:pPr>
            <a:r>
              <a:rPr lang="en-US" sz="2000" smtClean="0">
                <a:ea typeface="ＭＳ Ｐゴシック" pitchFamily="1" charset="-128"/>
              </a:rPr>
              <a:t>Paid sums of money to aristocrats who lost land in Revolution</a:t>
            </a:r>
            <a:endParaRPr lang="en-US" sz="2000" b="1" smtClean="0">
              <a:ea typeface="ＭＳ Ｐゴシック" pitchFamily="1" charset="-128"/>
            </a:endParaRPr>
          </a:p>
          <a:p>
            <a:pPr lvl="1" eaLnBrk="1" hangingPunct="1">
              <a:lnSpc>
                <a:spcPct val="90000"/>
              </a:lnSpc>
            </a:pPr>
            <a:r>
              <a:rPr lang="en-US" sz="2000" smtClean="0">
                <a:ea typeface="ＭＳ Ｐゴシック" pitchFamily="1" charset="-128"/>
              </a:rPr>
              <a:t>Restored rule of primogeniture</a:t>
            </a:r>
            <a:endParaRPr lang="en-US" sz="2000" b="1" smtClean="0">
              <a:ea typeface="ＭＳ Ｐゴシック" pitchFamily="1" charset="-128"/>
            </a:endParaRPr>
          </a:p>
          <a:p>
            <a:pPr lvl="1" eaLnBrk="1" hangingPunct="1">
              <a:lnSpc>
                <a:spcPct val="90000"/>
              </a:lnSpc>
            </a:pPr>
            <a:r>
              <a:rPr lang="en-US" sz="2000" smtClean="0">
                <a:ea typeface="ＭＳ Ｐゴシック" pitchFamily="1" charset="-128"/>
              </a:rPr>
              <a:t>Sacrilege punishable by death</a:t>
            </a:r>
            <a:endParaRPr lang="en-US" sz="2000" b="1" smtClean="0">
              <a:ea typeface="ＭＳ Ｐゴシック" pitchFamily="1" charset="-128"/>
            </a:endParaRPr>
          </a:p>
          <a:p>
            <a:pPr lvl="1" eaLnBrk="1" hangingPunct="1">
              <a:lnSpc>
                <a:spcPct val="90000"/>
              </a:lnSpc>
            </a:pPr>
            <a:r>
              <a:rPr lang="en-US" sz="2000" smtClean="0">
                <a:ea typeface="ＭＳ Ｐゴシック" pitchFamily="1" charset="-128"/>
              </a:rPr>
              <a:t>Put in ultraroyalist cabinet in 1829 in response to liberals</a:t>
            </a:r>
            <a:endParaRPr lang="en-US" sz="2000" b="1" smtClean="0">
              <a:ea typeface="ＭＳ Ｐゴシック" pitchFamily="1" charset="-128"/>
            </a:endParaRPr>
          </a:p>
          <a:p>
            <a:pPr eaLnBrk="1" hangingPunct="1">
              <a:lnSpc>
                <a:spcPct val="90000"/>
              </a:lnSpc>
            </a:pPr>
            <a:r>
              <a:rPr lang="en-US" sz="2400" smtClean="0">
                <a:ea typeface="ＭＳ Ｐゴシック" pitchFamily="1" charset="-128"/>
              </a:rPr>
              <a:t>In response to military victories in North Africa, Charles X issues </a:t>
            </a:r>
            <a:r>
              <a:rPr lang="en-US" sz="2400" b="1" smtClean="0">
                <a:ea typeface="ＭＳ Ｐゴシック" pitchFamily="1" charset="-128"/>
              </a:rPr>
              <a:t>The Four Ordinances</a:t>
            </a:r>
            <a:r>
              <a:rPr lang="en-US" sz="2400" smtClean="0">
                <a:ea typeface="ＭＳ Ｐゴシック" pitchFamily="1" charset="-128"/>
              </a:rPr>
              <a:t>:</a:t>
            </a:r>
            <a:endParaRPr lang="en-US" sz="2400" b="1" smtClean="0">
              <a:ea typeface="ＭＳ Ｐゴシック" pitchFamily="1" charset="-128"/>
            </a:endParaRPr>
          </a:p>
          <a:p>
            <a:pPr lvl="1" eaLnBrk="1" hangingPunct="1">
              <a:lnSpc>
                <a:spcPct val="90000"/>
              </a:lnSpc>
            </a:pPr>
            <a:r>
              <a:rPr lang="en-US" sz="2000" smtClean="0">
                <a:ea typeface="ＭＳ Ｐゴシック" pitchFamily="1" charset="-128"/>
              </a:rPr>
              <a:t>Restricted freedom of the press</a:t>
            </a:r>
            <a:endParaRPr lang="en-US" sz="2000" b="1" smtClean="0">
              <a:ea typeface="ＭＳ Ｐゴシック" pitchFamily="1" charset="-128"/>
            </a:endParaRPr>
          </a:p>
          <a:p>
            <a:pPr lvl="1" eaLnBrk="1" hangingPunct="1">
              <a:lnSpc>
                <a:spcPct val="90000"/>
              </a:lnSpc>
            </a:pPr>
            <a:r>
              <a:rPr lang="en-US" sz="2000" smtClean="0">
                <a:ea typeface="ＭＳ Ｐゴシック" pitchFamily="1" charset="-128"/>
              </a:rPr>
              <a:t>Dissolved liberal Chamber of  Deputies</a:t>
            </a:r>
            <a:endParaRPr lang="en-US" sz="2000" b="1" smtClean="0">
              <a:ea typeface="ＭＳ Ｐゴシック" pitchFamily="1" charset="-128"/>
            </a:endParaRPr>
          </a:p>
          <a:p>
            <a:pPr lvl="1" eaLnBrk="1" hangingPunct="1">
              <a:lnSpc>
                <a:spcPct val="90000"/>
              </a:lnSpc>
            </a:pPr>
            <a:r>
              <a:rPr lang="en-US" sz="2000" smtClean="0">
                <a:ea typeface="ＭＳ Ｐゴシック" pitchFamily="1" charset="-128"/>
              </a:rPr>
              <a:t>Limited franchise to wealthiest members</a:t>
            </a:r>
            <a:endParaRPr lang="en-US" sz="2000" b="1" smtClean="0">
              <a:ea typeface="ＭＳ Ｐゴシック" pitchFamily="1" charset="-128"/>
            </a:endParaRPr>
          </a:p>
          <a:p>
            <a:pPr lvl="1" eaLnBrk="1" hangingPunct="1">
              <a:lnSpc>
                <a:spcPct val="90000"/>
              </a:lnSpc>
            </a:pPr>
            <a:r>
              <a:rPr lang="en-US" sz="2000" smtClean="0">
                <a:ea typeface="ＭＳ Ｐゴシック" pitchFamily="1" charset="-128"/>
              </a:rPr>
              <a:t>Called for new elections</a:t>
            </a:r>
            <a:endParaRPr lang="en-US" sz="2000" b="1" smtClean="0">
              <a:ea typeface="ＭＳ Ｐゴシック" pitchFamily="1" charset="-128"/>
            </a:endParaRPr>
          </a:p>
          <a:p>
            <a:pPr eaLnBrk="1" hangingPunct="1">
              <a:lnSpc>
                <a:spcPct val="90000"/>
              </a:lnSpc>
            </a:pPr>
            <a:r>
              <a:rPr lang="en-US" sz="2400" b="1" smtClean="0">
                <a:ea typeface="ＭＳ Ｐゴシック" pitchFamily="1" charset="-128"/>
              </a:rPr>
              <a:t>Revolution of 1830 </a:t>
            </a:r>
            <a:r>
              <a:rPr lang="en-US" sz="2400" smtClean="0">
                <a:ea typeface="ＭＳ Ｐゴシック" pitchFamily="1" charset="-128"/>
              </a:rPr>
              <a:t>– Charles X abdicates throne, ending Bourbon Dynasty and putting more liberal government in charge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ch20_10"/>
          <p:cNvPicPr>
            <a:picLocks noChangeAspect="1" noChangeArrowheads="1"/>
          </p:cNvPicPr>
          <p:nvPr/>
        </p:nvPicPr>
        <p:blipFill>
          <a:blip r:embed="rId3"/>
          <a:srcRect/>
          <a:stretch>
            <a:fillRect/>
          </a:stretch>
        </p:blipFill>
        <p:spPr bwMode="auto">
          <a:xfrm>
            <a:off x="914400" y="508000"/>
            <a:ext cx="8077200" cy="589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ea typeface="ＭＳ Ｐゴシック" pitchFamily="1" charset="-128"/>
              </a:rPr>
              <a:t>Louis Philippe</a:t>
            </a:r>
            <a:endParaRPr lang="en-US" smtClean="0">
              <a:solidFill>
                <a:schemeClr val="tx1"/>
              </a:solidFill>
              <a:ea typeface="ＭＳ Ｐゴシック" pitchFamily="1" charset="-128"/>
            </a:endParaRPr>
          </a:p>
        </p:txBody>
      </p:sp>
      <p:sp>
        <p:nvSpPr>
          <p:cNvPr id="63491" name="Rectangle 3"/>
          <p:cNvSpPr>
            <a:spLocks noGrp="1" noChangeArrowheads="1"/>
          </p:cNvSpPr>
          <p:nvPr>
            <p:ph type="body" idx="1"/>
          </p:nvPr>
        </p:nvSpPr>
        <p:spPr/>
        <p:txBody>
          <a:bodyPr/>
          <a:lstStyle/>
          <a:p>
            <a:pPr eaLnBrk="1" hangingPunct="1">
              <a:lnSpc>
                <a:spcPct val="90000"/>
              </a:lnSpc>
            </a:pPr>
            <a:r>
              <a:rPr lang="en-US" smtClean="0">
                <a:ea typeface="ＭＳ Ｐゴシック" pitchFamily="1" charset="-128"/>
              </a:rPr>
              <a:t>The monarchy under </a:t>
            </a:r>
            <a:r>
              <a:rPr lang="en-US" b="1" smtClean="0">
                <a:ea typeface="ＭＳ Ｐゴシック" pitchFamily="1" charset="-128"/>
              </a:rPr>
              <a:t>Louis Philippe </a:t>
            </a:r>
            <a:r>
              <a:rPr lang="en-US" smtClean="0">
                <a:ea typeface="ＭＳ Ｐゴシック" pitchFamily="1" charset="-128"/>
              </a:rPr>
              <a:t>was politically liberal</a:t>
            </a:r>
          </a:p>
          <a:p>
            <a:pPr lvl="1" eaLnBrk="1" hangingPunct="1">
              <a:lnSpc>
                <a:spcPct val="90000"/>
              </a:lnSpc>
            </a:pPr>
            <a:r>
              <a:rPr lang="en-US" smtClean="0">
                <a:ea typeface="ＭＳ Ｐゴシック" pitchFamily="1" charset="-128"/>
              </a:rPr>
              <a:t>Freedom of religion</a:t>
            </a:r>
          </a:p>
          <a:p>
            <a:pPr lvl="1" eaLnBrk="1" hangingPunct="1">
              <a:lnSpc>
                <a:spcPct val="90000"/>
              </a:lnSpc>
            </a:pPr>
            <a:r>
              <a:rPr lang="en-US" smtClean="0">
                <a:ea typeface="ＭＳ Ｐゴシック" pitchFamily="1" charset="-128"/>
              </a:rPr>
              <a:t>Freedom of press</a:t>
            </a:r>
          </a:p>
          <a:p>
            <a:pPr eaLnBrk="1" hangingPunct="1">
              <a:lnSpc>
                <a:spcPct val="90000"/>
              </a:lnSpc>
            </a:pPr>
            <a:r>
              <a:rPr lang="en-US" smtClean="0">
                <a:ea typeface="ＭＳ Ｐゴシック" pitchFamily="1" charset="-128"/>
              </a:rPr>
              <a:t>But socially conservative</a:t>
            </a:r>
          </a:p>
          <a:p>
            <a:pPr lvl="1" eaLnBrk="1" hangingPunct="1">
              <a:lnSpc>
                <a:spcPct val="90000"/>
              </a:lnSpc>
            </a:pPr>
            <a:r>
              <a:rPr lang="en-US" smtClean="0">
                <a:ea typeface="ＭＳ Ｐゴシック" pitchFamily="1" charset="-128"/>
              </a:rPr>
              <a:t>Little regard for lower classes</a:t>
            </a:r>
          </a:p>
          <a:p>
            <a:pPr lvl="1" eaLnBrk="1" hangingPunct="1">
              <a:lnSpc>
                <a:spcPct val="90000"/>
              </a:lnSpc>
            </a:pPr>
            <a:r>
              <a:rPr lang="en-US" smtClean="0">
                <a:ea typeface="ＭＳ Ｐゴシック" pitchFamily="1" charset="-128"/>
              </a:rPr>
              <a:t>Revolts of working class put down violently</a:t>
            </a:r>
          </a:p>
          <a:p>
            <a:pPr eaLnBrk="1" hangingPunct="1">
              <a:lnSpc>
                <a:spcPct val="90000"/>
              </a:lnSpc>
            </a:pPr>
            <a:r>
              <a:rPr lang="en-US" smtClean="0">
                <a:ea typeface="ＭＳ Ｐゴシック" pitchFamily="1" charset="-128"/>
              </a:rPr>
              <a:t>And expanded territories in North Africa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ea typeface="ＭＳ Ｐゴシック" pitchFamily="1" charset="-128"/>
              </a:rPr>
              <a:t>Independence for Belgium</a:t>
            </a:r>
            <a:endParaRPr lang="en-US" smtClean="0">
              <a:solidFill>
                <a:schemeClr val="tx1"/>
              </a:solidFill>
              <a:ea typeface="ＭＳ Ｐゴシック" pitchFamily="1" charset="-128"/>
            </a:endParaRPr>
          </a:p>
        </p:txBody>
      </p:sp>
      <p:sp>
        <p:nvSpPr>
          <p:cNvPr id="64515" name="Rectangle 3"/>
          <p:cNvSpPr>
            <a:spLocks noGrp="1" noChangeArrowheads="1"/>
          </p:cNvSpPr>
          <p:nvPr>
            <p:ph type="body" idx="1"/>
          </p:nvPr>
        </p:nvSpPr>
        <p:spPr/>
        <p:txBody>
          <a:bodyPr/>
          <a:lstStyle/>
          <a:p>
            <a:pPr eaLnBrk="1" hangingPunct="1"/>
            <a:r>
              <a:rPr lang="en-US" smtClean="0">
                <a:ea typeface="ＭＳ Ｐゴシック" pitchFamily="1" charset="-128"/>
              </a:rPr>
              <a:t>Belgium becomes independent from Holland in 1830</a:t>
            </a:r>
          </a:p>
          <a:p>
            <a:pPr eaLnBrk="1" hangingPunct="1"/>
            <a:r>
              <a:rPr lang="en-US" smtClean="0">
                <a:ea typeface="ＭＳ Ｐゴシック" pitchFamily="1" charset="-128"/>
              </a:rPr>
              <a:t>British make sure Belgium’s independence is accepted as long as the new nation remains neutral in European affairs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3"/>
          <a:srcRect/>
          <a:stretch>
            <a:fillRect/>
          </a:stretch>
        </p:blipFill>
        <p:spPr bwMode="auto">
          <a:xfrm>
            <a:off x="1498600" y="228600"/>
            <a:ext cx="6883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ea typeface="ＭＳ Ｐゴシック" pitchFamily="1" charset="-128"/>
              </a:rPr>
              <a:t>Reform in Britain</a:t>
            </a:r>
            <a:endParaRPr lang="en-US" smtClean="0">
              <a:solidFill>
                <a:schemeClr val="tx1"/>
              </a:solidFill>
              <a:ea typeface="ＭＳ Ｐゴシック" pitchFamily="1" charset="-128"/>
            </a:endParaRPr>
          </a:p>
        </p:txBody>
      </p:sp>
      <p:sp>
        <p:nvSpPr>
          <p:cNvPr id="67587" name="Rectangle 3"/>
          <p:cNvSpPr>
            <a:spLocks noGrp="1" noChangeArrowheads="1"/>
          </p:cNvSpPr>
          <p:nvPr>
            <p:ph type="body" idx="1"/>
          </p:nvPr>
        </p:nvSpPr>
        <p:spPr/>
        <p:txBody>
          <a:bodyPr/>
          <a:lstStyle/>
          <a:p>
            <a:pPr eaLnBrk="1" hangingPunct="1">
              <a:lnSpc>
                <a:spcPct val="90000"/>
              </a:lnSpc>
            </a:pPr>
            <a:r>
              <a:rPr lang="en-US" sz="2800" smtClean="0">
                <a:ea typeface="ＭＳ Ｐゴシック" pitchFamily="1" charset="-128"/>
              </a:rPr>
              <a:t>Lord Liverpool, although conservative, allows some reform such as greater economic freedom and permission for there to be labor organizations</a:t>
            </a:r>
          </a:p>
          <a:p>
            <a:pPr eaLnBrk="1" hangingPunct="1">
              <a:lnSpc>
                <a:spcPct val="90000"/>
              </a:lnSpc>
            </a:pPr>
            <a:r>
              <a:rPr lang="en-US" sz="2800" b="1" smtClean="0">
                <a:ea typeface="ＭＳ Ｐゴシック" pitchFamily="1" charset="-128"/>
              </a:rPr>
              <a:t>Catholic Emancipation Act</a:t>
            </a:r>
            <a:r>
              <a:rPr lang="en-US" sz="2800" smtClean="0">
                <a:ea typeface="ＭＳ Ｐゴシック" pitchFamily="1" charset="-128"/>
              </a:rPr>
              <a:t> – allowed for Catholics to be in Parliament / passed to keep order in Ireland</a:t>
            </a:r>
          </a:p>
          <a:p>
            <a:pPr eaLnBrk="1" hangingPunct="1">
              <a:lnSpc>
                <a:spcPct val="90000"/>
              </a:lnSpc>
            </a:pPr>
            <a:r>
              <a:rPr lang="en-US" sz="2800" b="1" smtClean="0">
                <a:ea typeface="ＭＳ Ｐゴシック" pitchFamily="1" charset="-128"/>
              </a:rPr>
              <a:t>Great Reform Bill</a:t>
            </a:r>
            <a:r>
              <a:rPr lang="en-US" sz="2800" smtClean="0">
                <a:ea typeface="ＭＳ Ｐゴシック" pitchFamily="1" charset="-128"/>
              </a:rPr>
              <a:t> – expanded size of England’s electorate, but did not eliminate property qualifications for voting or grant suffrage for women</a:t>
            </a:r>
            <a:endParaRPr lang="en-US" sz="2800" b="1" smtClean="0">
              <a:ea typeface="ＭＳ Ｐゴシック" pitchFamily="1"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ch20_11"/>
          <p:cNvPicPr>
            <a:picLocks noChangeAspect="1" noChangeArrowheads="1"/>
          </p:cNvPicPr>
          <p:nvPr/>
        </p:nvPicPr>
        <p:blipFill>
          <a:blip r:embed="rId3"/>
          <a:srcRect/>
          <a:stretch>
            <a:fillRect/>
          </a:stretch>
        </p:blipFill>
        <p:spPr bwMode="auto">
          <a:xfrm>
            <a:off x="2514600" y="228600"/>
            <a:ext cx="4556125" cy="6400800"/>
          </a:xfrm>
          <a:prstGeom prst="rect">
            <a:avLst/>
          </a:prstGeom>
          <a:noFill/>
          <a:ln w="9525">
            <a:noFill/>
            <a:miter lim="800000"/>
            <a:headEnd/>
            <a:tailEnd/>
          </a:ln>
        </p:spPr>
      </p:pic>
      <p:sp>
        <p:nvSpPr>
          <p:cNvPr id="68611" name="Rectangle 3"/>
          <p:cNvSpPr>
            <a:spLocks noChangeArrowheads="1"/>
          </p:cNvSpPr>
          <p:nvPr/>
        </p:nvSpPr>
        <p:spPr bwMode="auto">
          <a:xfrm>
            <a:off x="4876800" y="152400"/>
            <a:ext cx="4191000" cy="215900"/>
          </a:xfrm>
          <a:prstGeom prst="rect">
            <a:avLst/>
          </a:prstGeom>
          <a:noFill/>
          <a:ln w="9525">
            <a:noFill/>
            <a:miter lim="800000"/>
            <a:headEnd/>
            <a:tailEnd/>
          </a:ln>
        </p:spPr>
        <p:txBody>
          <a:bodyPr>
            <a:spAutoFit/>
          </a:bodyPr>
          <a:lstStyle/>
          <a:p>
            <a:pPr eaLnBrk="1" hangingPunct="1"/>
            <a:endParaRPr lang="en-US" sz="8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ch20_07"/>
          <p:cNvPicPr>
            <a:picLocks noChangeAspect="1" noChangeArrowheads="1"/>
          </p:cNvPicPr>
          <p:nvPr/>
        </p:nvPicPr>
        <p:blipFill>
          <a:blip r:embed="rId3"/>
          <a:srcRect/>
          <a:stretch>
            <a:fillRect/>
          </a:stretch>
        </p:blipFill>
        <p:spPr bwMode="auto">
          <a:xfrm>
            <a:off x="2635250" y="228600"/>
            <a:ext cx="452755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ea typeface="ＭＳ Ｐゴシック" pitchFamily="1" charset="-128"/>
              </a:rPr>
              <a:t>Creole Discontent</a:t>
            </a:r>
            <a:endParaRPr lang="en-US" smtClean="0">
              <a:solidFill>
                <a:schemeClr val="tx1"/>
              </a:solidFill>
              <a:ea typeface="ＭＳ Ｐゴシック" pitchFamily="1" charset="-128"/>
            </a:endParaRPr>
          </a:p>
        </p:txBody>
      </p:sp>
      <p:sp>
        <p:nvSpPr>
          <p:cNvPr id="49155" name="Rectangle 3"/>
          <p:cNvSpPr>
            <a:spLocks noGrp="1" noChangeArrowheads="1"/>
          </p:cNvSpPr>
          <p:nvPr>
            <p:ph type="body" idx="1"/>
          </p:nvPr>
        </p:nvSpPr>
        <p:spPr/>
        <p:txBody>
          <a:bodyPr/>
          <a:lstStyle/>
          <a:p>
            <a:pPr eaLnBrk="1" hangingPunct="1"/>
            <a:r>
              <a:rPr lang="en-US" b="1" smtClean="0">
                <a:ea typeface="ＭＳ Ｐゴシック" pitchFamily="1" charset="-128"/>
              </a:rPr>
              <a:t>Creoles</a:t>
            </a:r>
            <a:r>
              <a:rPr lang="en-US" smtClean="0">
                <a:ea typeface="ＭＳ Ｐゴシック" pitchFamily="1" charset="-128"/>
              </a:rPr>
              <a:t> – persons of Spanish descent born in the South American colonies</a:t>
            </a:r>
          </a:p>
          <a:p>
            <a:pPr eaLnBrk="1" hangingPunct="1"/>
            <a:r>
              <a:rPr lang="en-US" smtClean="0">
                <a:ea typeface="ＭＳ Ｐゴシック" pitchFamily="1" charset="-128"/>
              </a:rPr>
              <a:t>Creoles resented the </a:t>
            </a:r>
            <a:r>
              <a:rPr lang="en-US" b="1" smtClean="0">
                <a:ea typeface="ＭＳ Ｐゴシック" pitchFamily="1" charset="-128"/>
              </a:rPr>
              <a:t>peninsulares</a:t>
            </a:r>
            <a:r>
              <a:rPr lang="en-US" smtClean="0">
                <a:ea typeface="ＭＳ Ｐゴシック" pitchFamily="1" charset="-128"/>
              </a:rPr>
              <a:t> – white people who were born in Spain, who seemed to get all the political advantages</a:t>
            </a:r>
          </a:p>
          <a:p>
            <a:pPr eaLnBrk="1" hangingPunct="1"/>
            <a:r>
              <a:rPr lang="en-US" smtClean="0">
                <a:ea typeface="ＭＳ Ｐゴシック" pitchFamily="1" charset="-128"/>
              </a:rPr>
              <a:t>When Latin American countries won their independence, creoles received equal rights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596900"/>
            <a:ext cx="7772400" cy="1143000"/>
          </a:xfrm>
        </p:spPr>
        <p:txBody>
          <a:bodyPr/>
          <a:lstStyle/>
          <a:p>
            <a:pPr eaLnBrk="1" hangingPunct="1"/>
            <a:r>
              <a:rPr lang="en-US" smtClean="0">
                <a:ea typeface="ＭＳ Ｐゴシック" pitchFamily="1" charset="-128"/>
              </a:rPr>
              <a:t>Two South American Independence Leaders</a:t>
            </a:r>
            <a:endParaRPr lang="en-US" smtClean="0">
              <a:solidFill>
                <a:schemeClr val="tx1"/>
              </a:solidFill>
              <a:ea typeface="ＭＳ Ｐゴシック" pitchFamily="1" charset="-128"/>
            </a:endParaRPr>
          </a:p>
        </p:txBody>
      </p:sp>
      <p:sp>
        <p:nvSpPr>
          <p:cNvPr id="50179" name="Rectangle 3"/>
          <p:cNvSpPr>
            <a:spLocks noGrp="1" noChangeArrowheads="1"/>
          </p:cNvSpPr>
          <p:nvPr>
            <p:ph type="body" idx="1"/>
          </p:nvPr>
        </p:nvSpPr>
        <p:spPr>
          <a:xfrm>
            <a:off x="1062038" y="1982788"/>
            <a:ext cx="7769225" cy="4113212"/>
          </a:xfrm>
        </p:spPr>
        <p:txBody>
          <a:bodyPr/>
          <a:lstStyle/>
          <a:p>
            <a:pPr eaLnBrk="1" hangingPunct="1"/>
            <a:r>
              <a:rPr lang="en-US" b="1" smtClean="0">
                <a:ea typeface="ＭＳ Ｐゴシック" pitchFamily="1" charset="-128"/>
              </a:rPr>
              <a:t>Jose de San Martin – </a:t>
            </a:r>
            <a:r>
              <a:rPr lang="en-US" smtClean="0">
                <a:ea typeface="ＭＳ Ｐゴシック" pitchFamily="1" charset="-128"/>
              </a:rPr>
              <a:t>led independence movements in Chile and Peru, later becoming Protector of Peru</a:t>
            </a:r>
            <a:endParaRPr lang="en-US" b="1" smtClean="0">
              <a:ea typeface="ＭＳ Ｐゴシック" pitchFamily="1" charset="-128"/>
            </a:endParaRPr>
          </a:p>
          <a:p>
            <a:pPr eaLnBrk="1" hangingPunct="1"/>
            <a:r>
              <a:rPr lang="en-US" b="1" smtClean="0">
                <a:ea typeface="ＭＳ Ｐゴシック" pitchFamily="1" charset="-128"/>
              </a:rPr>
              <a:t>Simon Bolivar – </a:t>
            </a:r>
            <a:r>
              <a:rPr lang="en-US" smtClean="0">
                <a:ea typeface="ＭＳ Ｐゴシック" pitchFamily="1" charset="-128"/>
              </a:rPr>
              <a:t>independence leader of Venezuela / later leads fight at Battle of Ayacucho, which ends Spain’s control in Latin America</a:t>
            </a:r>
            <a:endParaRPr lang="en-US" b="1" smtClean="0">
              <a:ea typeface="ＭＳ Ｐゴシック" pitchFamily="1"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a:srcRect/>
          <a:stretch>
            <a:fillRect/>
          </a:stretch>
        </p:blipFill>
        <p:spPr bwMode="auto">
          <a:xfrm>
            <a:off x="2133600" y="215900"/>
            <a:ext cx="5257800"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ea typeface="ＭＳ Ｐゴシック" pitchFamily="1" charset="-128"/>
              </a:rPr>
              <a:t>New Spain </a:t>
            </a:r>
            <a:endParaRPr lang="en-US" smtClean="0">
              <a:solidFill>
                <a:schemeClr val="tx1"/>
              </a:solidFill>
              <a:ea typeface="ＭＳ Ｐゴシック" pitchFamily="1" charset="-128"/>
            </a:endParaRPr>
          </a:p>
        </p:txBody>
      </p:sp>
      <p:sp>
        <p:nvSpPr>
          <p:cNvPr id="53251" name="Rectangle 3"/>
          <p:cNvSpPr>
            <a:spLocks noGrp="1" noChangeArrowheads="1"/>
          </p:cNvSpPr>
          <p:nvPr>
            <p:ph type="body" idx="1"/>
          </p:nvPr>
        </p:nvSpPr>
        <p:spPr/>
        <p:txBody>
          <a:bodyPr/>
          <a:lstStyle/>
          <a:p>
            <a:pPr eaLnBrk="1" hangingPunct="1">
              <a:lnSpc>
                <a:spcPct val="90000"/>
              </a:lnSpc>
            </a:pPr>
            <a:r>
              <a:rPr lang="en-US" smtClean="0">
                <a:ea typeface="ＭＳ Ｐゴシック" pitchFamily="1" charset="-128"/>
              </a:rPr>
              <a:t>Area from what is now the Southwest United States to Mexico</a:t>
            </a:r>
          </a:p>
          <a:p>
            <a:pPr eaLnBrk="1" hangingPunct="1">
              <a:lnSpc>
                <a:spcPct val="90000"/>
              </a:lnSpc>
            </a:pPr>
            <a:r>
              <a:rPr lang="en-US" smtClean="0">
                <a:ea typeface="ＭＳ Ｐゴシック" pitchFamily="1" charset="-128"/>
              </a:rPr>
              <a:t>Battle of philosophies between conservative Spanish and Creole groups and the liberal monarchy of Spain</a:t>
            </a:r>
          </a:p>
          <a:p>
            <a:pPr eaLnBrk="1" hangingPunct="1">
              <a:lnSpc>
                <a:spcPct val="90000"/>
              </a:lnSpc>
            </a:pPr>
            <a:r>
              <a:rPr lang="en-US" b="1" smtClean="0">
                <a:ea typeface="ＭＳ Ｐゴシック" pitchFamily="1" charset="-128"/>
              </a:rPr>
              <a:t>Augustin de Iturbide </a:t>
            </a:r>
            <a:r>
              <a:rPr lang="en-US" smtClean="0">
                <a:ea typeface="ＭＳ Ｐゴシック" pitchFamily="1" charset="-128"/>
              </a:rPr>
              <a:t>declares Mexico independent from Spain in 1821 and is declared emperor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ea typeface="ＭＳ Ｐゴシック" pitchFamily="1" charset="-128"/>
              </a:rPr>
              <a:t>Brazilian Independence</a:t>
            </a:r>
            <a:endParaRPr lang="en-US" smtClean="0">
              <a:solidFill>
                <a:schemeClr val="tx1"/>
              </a:solidFill>
              <a:ea typeface="ＭＳ Ｐゴシック" pitchFamily="1" charset="-128"/>
            </a:endParaRPr>
          </a:p>
        </p:txBody>
      </p:sp>
      <p:sp>
        <p:nvSpPr>
          <p:cNvPr id="54275" name="Rectangle 3"/>
          <p:cNvSpPr>
            <a:spLocks noGrp="1" noChangeArrowheads="1"/>
          </p:cNvSpPr>
          <p:nvPr>
            <p:ph type="body" idx="1"/>
          </p:nvPr>
        </p:nvSpPr>
        <p:spPr/>
        <p:txBody>
          <a:bodyPr/>
          <a:lstStyle/>
          <a:p>
            <a:pPr eaLnBrk="1" hangingPunct="1"/>
            <a:r>
              <a:rPr lang="en-US" b="1" smtClean="0">
                <a:ea typeface="ＭＳ Ｐゴシック" pitchFamily="1" charset="-128"/>
              </a:rPr>
              <a:t>Dom Pedro </a:t>
            </a:r>
            <a:r>
              <a:rPr lang="en-US" smtClean="0">
                <a:ea typeface="ＭＳ Ｐゴシック" pitchFamily="1" charset="-128"/>
              </a:rPr>
              <a:t>becomes emperor of an independent Brazil in 1822 </a:t>
            </a:r>
          </a:p>
          <a:p>
            <a:pPr eaLnBrk="1" hangingPunct="1"/>
            <a:r>
              <a:rPr lang="en-US" smtClean="0">
                <a:ea typeface="ＭＳ Ｐゴシック" pitchFamily="1" charset="-128"/>
              </a:rPr>
              <a:t>Peaceful revolution makes Brazil independent from Portugal</a:t>
            </a:r>
          </a:p>
          <a:p>
            <a:pPr lvl="1" eaLnBrk="1" hangingPunct="1"/>
            <a:r>
              <a:rPr lang="en-US" smtClean="0">
                <a:ea typeface="ＭＳ Ｐゴシック" pitchFamily="1" charset="-128"/>
              </a:rPr>
              <a:t>Political and social elites in Brazil wanted to avoid destructive wars</a:t>
            </a:r>
          </a:p>
          <a:p>
            <a:pPr lvl="1" eaLnBrk="1" hangingPunct="1"/>
            <a:r>
              <a:rPr lang="en-US" smtClean="0">
                <a:ea typeface="ＭＳ Ｐゴシック" pitchFamily="1" charset="-128"/>
              </a:rPr>
              <a:t>Slavery preserved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noChangeArrowheads="1"/>
          </p:cNvPicPr>
          <p:nvPr/>
        </p:nvPicPr>
        <p:blipFill>
          <a:blip r:embed="rId3"/>
          <a:srcRect/>
          <a:stretch>
            <a:fillRect/>
          </a:stretch>
        </p:blipFill>
        <p:spPr bwMode="auto">
          <a:xfrm>
            <a:off x="2273300" y="215900"/>
            <a:ext cx="5118100"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66800" y="0"/>
            <a:ext cx="7772400" cy="1143000"/>
          </a:xfrm>
        </p:spPr>
        <p:txBody>
          <a:bodyPr/>
          <a:lstStyle/>
          <a:p>
            <a:pPr eaLnBrk="1" hangingPunct="1"/>
            <a:r>
              <a:rPr lang="en-US" smtClean="0">
                <a:ea typeface="ＭＳ Ｐゴシック" pitchFamily="1" charset="-128"/>
              </a:rPr>
              <a:t>Suppression and Revolt in Russia </a:t>
            </a:r>
            <a:endParaRPr lang="en-US" smtClean="0">
              <a:solidFill>
                <a:schemeClr val="tx1"/>
              </a:solidFill>
              <a:ea typeface="ＭＳ Ｐゴシック" pitchFamily="1" charset="-128"/>
            </a:endParaRPr>
          </a:p>
        </p:txBody>
      </p:sp>
      <p:sp>
        <p:nvSpPr>
          <p:cNvPr id="57347" name="Rectangle 3"/>
          <p:cNvSpPr>
            <a:spLocks noGrp="1" noChangeArrowheads="1"/>
          </p:cNvSpPr>
          <p:nvPr>
            <p:ph type="body" idx="1"/>
          </p:nvPr>
        </p:nvSpPr>
        <p:spPr>
          <a:xfrm>
            <a:off x="1062038" y="1385888"/>
            <a:ext cx="7769225" cy="4113212"/>
          </a:xfrm>
        </p:spPr>
        <p:txBody>
          <a:bodyPr/>
          <a:lstStyle/>
          <a:p>
            <a:pPr eaLnBrk="1" hangingPunct="1">
              <a:lnSpc>
                <a:spcPct val="90000"/>
              </a:lnSpc>
            </a:pPr>
            <a:r>
              <a:rPr lang="en-US" sz="2000" smtClean="0">
                <a:ea typeface="ＭＳ Ｐゴシック" pitchFamily="1" charset="-128"/>
              </a:rPr>
              <a:t>Unrest in the Army</a:t>
            </a:r>
          </a:p>
          <a:p>
            <a:pPr lvl="1" eaLnBrk="1" hangingPunct="1">
              <a:lnSpc>
                <a:spcPct val="90000"/>
              </a:lnSpc>
            </a:pPr>
            <a:r>
              <a:rPr lang="en-US" sz="1800" b="1" smtClean="0">
                <a:ea typeface="ＭＳ Ｐゴシック" pitchFamily="1" charset="-128"/>
              </a:rPr>
              <a:t>Southern Society – </a:t>
            </a:r>
            <a:r>
              <a:rPr lang="en-US" sz="1800" smtClean="0">
                <a:ea typeface="ＭＳ Ｐゴシック" pitchFamily="1" charset="-128"/>
              </a:rPr>
              <a:t>led by </a:t>
            </a:r>
            <a:r>
              <a:rPr lang="en-US" sz="1800" b="1" smtClean="0">
                <a:ea typeface="ＭＳ Ｐゴシック" pitchFamily="1" charset="-128"/>
              </a:rPr>
              <a:t>Pestel</a:t>
            </a:r>
            <a:r>
              <a:rPr lang="en-US" sz="1800" smtClean="0">
                <a:ea typeface="ＭＳ Ｐゴシック" pitchFamily="1" charset="-128"/>
              </a:rPr>
              <a:t>,</a:t>
            </a:r>
            <a:r>
              <a:rPr lang="en-US" sz="1800" b="1" smtClean="0">
                <a:ea typeface="ＭＳ Ｐゴシック" pitchFamily="1" charset="-128"/>
              </a:rPr>
              <a:t> </a:t>
            </a:r>
            <a:r>
              <a:rPr lang="en-US" sz="1800" smtClean="0">
                <a:ea typeface="ＭＳ Ｐゴシック" pitchFamily="1" charset="-128"/>
              </a:rPr>
              <a:t>called for the end of serfdom, a representative government and independence for Poland</a:t>
            </a:r>
            <a:endParaRPr lang="en-US" sz="1800" b="1" smtClean="0">
              <a:ea typeface="ＭＳ Ｐゴシック" pitchFamily="1" charset="-128"/>
            </a:endParaRPr>
          </a:p>
          <a:p>
            <a:pPr lvl="1" eaLnBrk="1" hangingPunct="1">
              <a:lnSpc>
                <a:spcPct val="90000"/>
              </a:lnSpc>
            </a:pPr>
            <a:r>
              <a:rPr lang="en-US" sz="1800" b="1" smtClean="0">
                <a:ea typeface="ＭＳ Ｐゴシック" pitchFamily="1" charset="-128"/>
              </a:rPr>
              <a:t>Northern Society –</a:t>
            </a:r>
            <a:r>
              <a:rPr lang="en-US" sz="1800" smtClean="0">
                <a:ea typeface="ＭＳ Ｐゴシック" pitchFamily="1" charset="-128"/>
              </a:rPr>
              <a:t> favored constitutional monarchy and the end of serfdom</a:t>
            </a:r>
            <a:endParaRPr lang="en-US" sz="1800" b="1" smtClean="0">
              <a:ea typeface="ＭＳ Ｐゴシック" pitchFamily="1" charset="-128"/>
            </a:endParaRPr>
          </a:p>
          <a:p>
            <a:pPr eaLnBrk="1" hangingPunct="1">
              <a:lnSpc>
                <a:spcPct val="90000"/>
              </a:lnSpc>
            </a:pPr>
            <a:r>
              <a:rPr lang="en-US" sz="2000" b="1" smtClean="0">
                <a:ea typeface="ＭＳ Ｐゴシック" pitchFamily="1" charset="-128"/>
              </a:rPr>
              <a:t>Decembrist Revolt – </a:t>
            </a:r>
            <a:r>
              <a:rPr lang="en-US" sz="2000" smtClean="0">
                <a:ea typeface="ＭＳ Ｐゴシック" pitchFamily="1" charset="-128"/>
              </a:rPr>
              <a:t>when </a:t>
            </a:r>
            <a:r>
              <a:rPr lang="en-US" sz="2000" b="1" smtClean="0">
                <a:ea typeface="ＭＳ Ｐゴシック" pitchFamily="1" charset="-128"/>
              </a:rPr>
              <a:t>Nicholas </a:t>
            </a:r>
            <a:r>
              <a:rPr lang="en-US" sz="2000" smtClean="0">
                <a:ea typeface="ＭＳ Ｐゴシック" pitchFamily="1" charset="-128"/>
              </a:rPr>
              <a:t>becomes tsar after Alexander I, some army officers refuse to swear allegiance to him / the revolt is put down violently</a:t>
            </a:r>
            <a:endParaRPr lang="en-US" sz="2000" b="1" smtClean="0">
              <a:ea typeface="ＭＳ Ｐゴシック" pitchFamily="1" charset="-128"/>
            </a:endParaRPr>
          </a:p>
          <a:p>
            <a:pPr eaLnBrk="1" hangingPunct="1">
              <a:lnSpc>
                <a:spcPct val="90000"/>
              </a:lnSpc>
            </a:pPr>
            <a:r>
              <a:rPr lang="en-US" sz="2000" b="1" smtClean="0">
                <a:ea typeface="ＭＳ Ｐゴシック" pitchFamily="1" charset="-128"/>
              </a:rPr>
              <a:t>Rule of Nicholas I – </a:t>
            </a:r>
            <a:r>
              <a:rPr lang="en-US" sz="2000" smtClean="0">
                <a:ea typeface="ＭＳ Ｐゴシック" pitchFamily="1" charset="-128"/>
              </a:rPr>
              <a:t>very little reform, still had serfdom, presence of secret police</a:t>
            </a:r>
            <a:endParaRPr lang="en-US" sz="2000" b="1" smtClean="0">
              <a:ea typeface="ＭＳ Ｐゴシック" pitchFamily="1" charset="-128"/>
            </a:endParaRPr>
          </a:p>
          <a:p>
            <a:pPr eaLnBrk="1" hangingPunct="1">
              <a:lnSpc>
                <a:spcPct val="90000"/>
              </a:lnSpc>
            </a:pPr>
            <a:r>
              <a:rPr lang="en-US" sz="2000" b="1" smtClean="0">
                <a:ea typeface="ＭＳ Ｐゴシック" pitchFamily="1" charset="-128"/>
              </a:rPr>
              <a:t>Official Nationality</a:t>
            </a:r>
          </a:p>
          <a:p>
            <a:pPr lvl="1" eaLnBrk="1" hangingPunct="1">
              <a:lnSpc>
                <a:spcPct val="90000"/>
              </a:lnSpc>
            </a:pPr>
            <a:r>
              <a:rPr lang="en-US" sz="1800" smtClean="0">
                <a:ea typeface="ＭＳ Ｐゴシック" pitchFamily="1" charset="-128"/>
              </a:rPr>
              <a:t>Russian Orthodox Church provides basis for morality, education, and intellectual life</a:t>
            </a:r>
            <a:endParaRPr lang="en-US" sz="1800" b="1" smtClean="0">
              <a:ea typeface="ＭＳ Ｐゴシック" pitchFamily="1" charset="-128"/>
            </a:endParaRPr>
          </a:p>
          <a:p>
            <a:pPr lvl="1" eaLnBrk="1" hangingPunct="1">
              <a:lnSpc>
                <a:spcPct val="90000"/>
              </a:lnSpc>
            </a:pPr>
            <a:r>
              <a:rPr lang="en-US" sz="1800" smtClean="0">
                <a:ea typeface="ＭＳ Ｐゴシック" pitchFamily="1" charset="-128"/>
              </a:rPr>
              <a:t>Unrestrained power of the tsar</a:t>
            </a:r>
            <a:endParaRPr lang="en-US" sz="1800" b="1" smtClean="0">
              <a:ea typeface="ＭＳ Ｐゴシック" pitchFamily="1" charset="-128"/>
            </a:endParaRPr>
          </a:p>
          <a:p>
            <a:pPr eaLnBrk="1" hangingPunct="1">
              <a:lnSpc>
                <a:spcPct val="90000"/>
              </a:lnSpc>
            </a:pPr>
            <a:r>
              <a:rPr lang="en-US" sz="2000" smtClean="0">
                <a:ea typeface="ＭＳ Ｐゴシック" pitchFamily="1" charset="-128"/>
              </a:rPr>
              <a:t>Polish Uprising – Poland’s independence movement in 1832 repressed by Nicholas I, who issues </a:t>
            </a:r>
            <a:r>
              <a:rPr lang="en-US" sz="2000" b="1" smtClean="0">
                <a:ea typeface="ＭＳ Ｐゴシック" pitchFamily="1" charset="-128"/>
              </a:rPr>
              <a:t>Organic Statute – </a:t>
            </a:r>
            <a:r>
              <a:rPr lang="en-US" sz="2000" smtClean="0">
                <a:ea typeface="ＭＳ Ｐゴシック" pitchFamily="1" charset="-128"/>
              </a:rPr>
              <a:t>declaring Poland an integral part of Russian empire</a:t>
            </a:r>
            <a:endParaRPr lang="en-US" sz="2000" b="1" smtClean="0">
              <a:ea typeface="ＭＳ Ｐゴシック" pitchFamily="1"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2001:Templates:Presentations:Designs:Expedition</Template>
  <TotalTime>643</TotalTime>
  <Words>931</Words>
  <Application>Microsoft Office PowerPoint</Application>
  <PresentationFormat>On-screen Show (4:3)</PresentationFormat>
  <Paragraphs>83</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Times</vt:lpstr>
      <vt:lpstr>Times New Roman</vt:lpstr>
      <vt:lpstr>Wingdings</vt:lpstr>
      <vt:lpstr>Expedition</vt:lpstr>
      <vt:lpstr>Revolution in Haiti</vt:lpstr>
      <vt:lpstr>PowerPoint Presentation</vt:lpstr>
      <vt:lpstr>Creole Discontent</vt:lpstr>
      <vt:lpstr>Two South American Independence Leaders</vt:lpstr>
      <vt:lpstr>PowerPoint Presentation</vt:lpstr>
      <vt:lpstr>New Spain </vt:lpstr>
      <vt:lpstr>Brazilian Independence</vt:lpstr>
      <vt:lpstr>PowerPoint Presentation</vt:lpstr>
      <vt:lpstr>Suppression and Revolt in Russia </vt:lpstr>
      <vt:lpstr>PowerPoint Presentation</vt:lpstr>
      <vt:lpstr>More Revolution in France</vt:lpstr>
      <vt:lpstr>PowerPoint Presentation</vt:lpstr>
      <vt:lpstr>Louis Philippe</vt:lpstr>
      <vt:lpstr>Independence for Belgium</vt:lpstr>
      <vt:lpstr>PowerPoint Presentation</vt:lpstr>
      <vt:lpstr>Reform in Britain</vt:lpstr>
      <vt:lpstr>PowerPoint Presentation</vt:lpstr>
    </vt:vector>
  </TitlesOfParts>
  <Company>Gex,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dc:title>
  <dc:creator>J. Russell</dc:creator>
  <cp:lastModifiedBy>Phillip Lin</cp:lastModifiedBy>
  <cp:revision>21</cp:revision>
  <dcterms:created xsi:type="dcterms:W3CDTF">2006-06-27T13:43:10Z</dcterms:created>
  <dcterms:modified xsi:type="dcterms:W3CDTF">2015-04-19T23:42:38Z</dcterms:modified>
</cp:coreProperties>
</file>