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0"/>
  </p:notesMasterIdLst>
  <p:sldIdLst>
    <p:sldId id="286" r:id="rId2"/>
    <p:sldId id="287" r:id="rId3"/>
    <p:sldId id="259" r:id="rId4"/>
    <p:sldId id="288" r:id="rId5"/>
    <p:sldId id="260" r:id="rId6"/>
    <p:sldId id="261" r:id="rId7"/>
    <p:sldId id="262" r:id="rId8"/>
    <p:sldId id="263" r:id="rId9"/>
    <p:sldId id="301" r:id="rId10"/>
    <p:sldId id="302" r:id="rId11"/>
    <p:sldId id="303" r:id="rId12"/>
    <p:sldId id="264" r:id="rId13"/>
    <p:sldId id="292" r:id="rId14"/>
    <p:sldId id="265" r:id="rId15"/>
    <p:sldId id="266" r:id="rId16"/>
    <p:sldId id="304" r:id="rId17"/>
    <p:sldId id="289" r:id="rId18"/>
    <p:sldId id="267" r:id="rId19"/>
    <p:sldId id="268" r:id="rId20"/>
    <p:sldId id="290" r:id="rId21"/>
    <p:sldId id="291" r:id="rId22"/>
    <p:sldId id="269" r:id="rId23"/>
    <p:sldId id="270" r:id="rId24"/>
    <p:sldId id="271" r:id="rId25"/>
    <p:sldId id="272" r:id="rId26"/>
    <p:sldId id="273" r:id="rId27"/>
    <p:sldId id="293" r:id="rId28"/>
    <p:sldId id="274"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1" d="100"/>
          <a:sy n="81" d="100"/>
        </p:scale>
        <p:origin x="94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60CDB24-C08D-49BA-8637-FD88455E0B44}" type="datetime1">
              <a:rPr lang="en-US"/>
              <a:pPr/>
              <a:t>4/19/2015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032288-CA03-4CEA-8046-91A95FACFA65}" type="slidenum">
              <a:rPr lang="en-US"/>
              <a:pPr/>
              <a:t>‹#›</a:t>
            </a:fld>
            <a:endParaRPr lang="en-US"/>
          </a:p>
        </p:txBody>
      </p:sp>
    </p:spTree>
    <p:extLst>
      <p:ext uri="{BB962C8B-B14F-4D97-AF65-F5344CB8AC3E}">
        <p14:creationId xmlns:p14="http://schemas.microsoft.com/office/powerpoint/2010/main" val="39661838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In 1830, revolution again erupted in France as well as elsewhere on the Continent. Engène Delacroix’s </a:t>
            </a:r>
            <a:r>
              <a:rPr lang="en-US" i="1" smtClean="0">
                <a:latin typeface="Arial" charset="0"/>
                <a:ea typeface="ＭＳ Ｐゴシック" pitchFamily="1" charset="-128"/>
              </a:rPr>
              <a:t>Liberty Leading the People</a:t>
            </a:r>
            <a:r>
              <a:rPr lang="en-US" smtClean="0">
                <a:latin typeface="Arial" charset="0"/>
                <a:ea typeface="ＭＳ Ｐゴシック" pitchFamily="1" charset="-128"/>
              </a:rPr>
              <a:t> was the most famous image recalling that event. Note how he portrays persons from different social classes and occupations joining the revolution led by the figure of Liberty.</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Eugene Delacroix (1798–1863), “Liberty Leading the People,” 1830. Oil on canvas, 260 × 325 cm—RF 129. Louvre—Department des Peintures, Paris, France. Photograph © Erich Lessing/Art Resource, NY</a:t>
            </a:r>
          </a:p>
          <a:p>
            <a:pPr eaLnBrk="1" hangingPunct="1">
              <a:spcBef>
                <a:spcPct val="0"/>
              </a:spcBef>
            </a:pPr>
            <a:endParaRPr lang="en-US" smtClean="0">
              <a:ea typeface="ＭＳ Ｐゴシック" pitchFamily="1"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ABED78A5-9FF1-4759-96A5-0FCA7E6F01DF}" type="slidenum">
              <a:rPr lang="en-US"/>
              <a:pPr/>
              <a:t>2</a:t>
            </a:fld>
            <a:endParaRPr lang="en-US"/>
          </a:p>
        </p:txBody>
      </p:sp>
    </p:spTree>
    <p:extLst>
      <p:ext uri="{BB962C8B-B14F-4D97-AF65-F5344CB8AC3E}">
        <p14:creationId xmlns:p14="http://schemas.microsoft.com/office/powerpoint/2010/main" val="173596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r>
              <a:rPr lang="en-US" smtClean="0">
                <a:latin typeface="Arial" charset="0"/>
                <a:ea typeface="ＭＳ Ｐゴシック" pitchFamily="1" charset="-128"/>
                <a:cs typeface="Arial" charset="0"/>
              </a:rPr>
              <a:t>During the revolutionary months of 1848, Italian nationalists unfurled the tri-colored green, white and red Italian nationalist flag on St. Mark’s Square in Venice to replace the flag of Austria, which then ruled the city. Austrian rule of Venice only ended in 1866.</a:t>
            </a:r>
          </a:p>
          <a:p>
            <a:pPr eaLnBrk="1" hangingPunct="1"/>
            <a:endParaRPr lang="en-US" smtClean="0">
              <a:latin typeface="Arial" charset="0"/>
              <a:ea typeface="ＭＳ Ｐゴシック" pitchFamily="1" charset="-128"/>
              <a:cs typeface="Arial" charset="0"/>
            </a:endParaRPr>
          </a:p>
          <a:p>
            <a:pPr eaLnBrk="1" hangingPunct="1"/>
            <a:r>
              <a:rPr lang="en-US" sz="500" smtClean="0">
                <a:latin typeface="Arial" charset="0"/>
                <a:ea typeface="ＭＳ Ｐゴシック" pitchFamily="1" charset="-128"/>
                <a:cs typeface="Arial" charset="0"/>
              </a:rPr>
              <a:t>Picture Desk Inc., Kobal Collection</a:t>
            </a:r>
          </a:p>
        </p:txBody>
      </p:sp>
      <p:sp>
        <p:nvSpPr>
          <p:cNvPr id="19460" name="Slide Number Placeholder 3"/>
          <p:cNvSpPr>
            <a:spLocks noGrp="1"/>
          </p:cNvSpPr>
          <p:nvPr>
            <p:ph type="sldNum" sz="quarter" idx="5"/>
          </p:nvPr>
        </p:nvSpPr>
        <p:spPr bwMode="auto">
          <a:noFill/>
          <a:ln>
            <a:miter lim="800000"/>
            <a:headEnd/>
            <a:tailEnd/>
          </a:ln>
        </p:spPr>
        <p:txBody>
          <a:bodyPr/>
          <a:lstStyle/>
          <a:p>
            <a:fld id="{D51909BF-F6FB-44F1-9993-C3232C191C0D}" type="slidenum">
              <a:rPr lang="en-US"/>
              <a:pPr/>
              <a:t>4</a:t>
            </a:fld>
            <a:endParaRPr lang="en-US"/>
          </a:p>
        </p:txBody>
      </p:sp>
    </p:spTree>
    <p:extLst>
      <p:ext uri="{BB962C8B-B14F-4D97-AF65-F5344CB8AC3E}">
        <p14:creationId xmlns:p14="http://schemas.microsoft.com/office/powerpoint/2010/main" val="39288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The French Bourbons were restored to the throne in 1815 but would rule only until 1830. This picture shows Louis XVIII, seated, second from left, and his brother, the count of Artois, who would become Charles X, standing on the left. Notice the bust of Henry IV in the background, placed there to associate the restored rulers with their popular late-sixteenth–early-seventeenth-century forebearer.</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Bildarchiv Preussischer Kulturbesitz</a:t>
            </a:r>
          </a:p>
          <a:p>
            <a:pPr eaLnBrk="1" hangingPunct="1">
              <a:spcBef>
                <a:spcPct val="0"/>
              </a:spcBef>
            </a:pPr>
            <a:endParaRPr lang="en-US" smtClean="0">
              <a:ea typeface="ＭＳ Ｐゴシック" pitchFamily="1"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CD8915EE-7639-4D95-AB18-525E62633299}" type="slidenum">
              <a:rPr lang="en-US"/>
              <a:pPr/>
              <a:t>13</a:t>
            </a:fld>
            <a:endParaRPr lang="en-US"/>
          </a:p>
        </p:txBody>
      </p:sp>
    </p:spTree>
    <p:extLst>
      <p:ext uri="{BB962C8B-B14F-4D97-AF65-F5344CB8AC3E}">
        <p14:creationId xmlns:p14="http://schemas.microsoft.com/office/powerpoint/2010/main" val="371234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Prince Klemens von Metternich (1773–1859) epitomized</a:t>
            </a:r>
          </a:p>
          <a:p>
            <a:pPr eaLnBrk="1" hangingPunct="1">
              <a:spcBef>
                <a:spcPct val="0"/>
              </a:spcBef>
            </a:pPr>
            <a:r>
              <a:rPr lang="en-US" smtClean="0">
                <a:latin typeface="Arial" charset="0"/>
                <a:ea typeface="ＭＳ Ｐゴシック" pitchFamily="1" charset="-128"/>
              </a:rPr>
              <a:t>nineteenth-century conservatism. </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Sir Thomas Lawrence (1769–1830), “Clemens Lothar Wenzel, Prince Metternich” (1773–1859), RCIN 404948, OM 905 WC 206. The Royal Collection © 2003, Her Majesty Queen Elizabeth II</a:t>
            </a:r>
          </a:p>
          <a:p>
            <a:pPr eaLnBrk="1" hangingPunct="1">
              <a:spcBef>
                <a:spcPct val="0"/>
              </a:spcBef>
            </a:pPr>
            <a:endParaRPr lang="en-US" smtClean="0">
              <a:ea typeface="ＭＳ Ｐゴシック" pitchFamily="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E11C85A-195E-4212-9A0C-F09169777554}" type="slidenum">
              <a:rPr lang="en-US"/>
              <a:pPr/>
              <a:t>17</a:t>
            </a:fld>
            <a:endParaRPr lang="en-US"/>
          </a:p>
        </p:txBody>
      </p:sp>
    </p:spTree>
    <p:extLst>
      <p:ext uri="{BB962C8B-B14F-4D97-AF65-F5344CB8AC3E}">
        <p14:creationId xmlns:p14="http://schemas.microsoft.com/office/powerpoint/2010/main" val="87216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In May 1820, Karl Sand, a German student and a member of a Burschenschaft, was executed for his murder of the conservative playwright August von Kotzebue the previous year. In the eyes of many young German nationalists, Sand was a political martyr.</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Bildarchiv Preussischer Kulturbesitz</a:t>
            </a:r>
          </a:p>
          <a:p>
            <a:pPr eaLnBrk="1" hangingPunct="1">
              <a:spcBef>
                <a:spcPct val="0"/>
              </a:spcBef>
            </a:pPr>
            <a:endParaRPr lang="en-US" smtClean="0">
              <a:ea typeface="ＭＳ Ｐゴシック" pitchFamily="1"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6EA80EEC-3D9D-4090-A29C-3F718F6BA3DB}" type="slidenum">
              <a:rPr lang="en-US"/>
              <a:pPr/>
              <a:t>20</a:t>
            </a:fld>
            <a:endParaRPr lang="en-US"/>
          </a:p>
        </p:txBody>
      </p:sp>
    </p:spTree>
    <p:extLst>
      <p:ext uri="{BB962C8B-B14F-4D97-AF65-F5344CB8AC3E}">
        <p14:creationId xmlns:p14="http://schemas.microsoft.com/office/powerpoint/2010/main" val="152478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dirty="0" err="1" smtClean="0">
                <a:latin typeface="Arial" charset="0"/>
                <a:ea typeface="ＭＳ Ｐゴシック" pitchFamily="1" charset="-128"/>
              </a:rPr>
              <a:t>Turnvater</a:t>
            </a:r>
            <a:r>
              <a:rPr lang="en-US" dirty="0" smtClean="0">
                <a:latin typeface="Arial" charset="0"/>
                <a:ea typeface="ＭＳ Ｐゴシック" pitchFamily="1" charset="-128"/>
              </a:rPr>
              <a:t> </a:t>
            </a:r>
            <a:r>
              <a:rPr lang="en-US" dirty="0" err="1" smtClean="0">
                <a:latin typeface="Arial" charset="0"/>
                <a:ea typeface="ＭＳ Ｐゴシック" pitchFamily="1" charset="-128"/>
              </a:rPr>
              <a:t>Jahn</a:t>
            </a:r>
            <a:r>
              <a:rPr lang="en-US" dirty="0" smtClean="0">
                <a:latin typeface="Arial" charset="0"/>
                <a:ea typeface="ＭＳ Ｐゴシック" pitchFamily="1" charset="-128"/>
              </a:rPr>
              <a:t> encouraged German gymnasts to use athletic equipment in their exercises. Here at a Bonn gymnastic festival of 1872 an athlete works out on a Pommel Horse, a piece of athletic equipment that pre-dated </a:t>
            </a:r>
            <a:r>
              <a:rPr lang="en-US" dirty="0" err="1" smtClean="0">
                <a:latin typeface="Arial" charset="0"/>
                <a:ea typeface="ＭＳ Ｐゴシック" pitchFamily="1" charset="-128"/>
              </a:rPr>
              <a:t>Jahn</a:t>
            </a:r>
            <a:r>
              <a:rPr lang="en-US" dirty="0" smtClean="0">
                <a:latin typeface="Arial" charset="0"/>
                <a:ea typeface="ＭＳ Ｐゴシック" pitchFamily="1" charset="-128"/>
              </a:rPr>
              <a:t> but the design of which he improved. Also note the athletic clothing which emphasizes egalitarian social relations among the athletes.</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CORBIS/</a:t>
            </a:r>
            <a:r>
              <a:rPr lang="en-US" sz="500" dirty="0" err="1" smtClean="0">
                <a:latin typeface="Arial" charset="0"/>
                <a:ea typeface="ＭＳ Ｐゴシック" pitchFamily="1" charset="-128"/>
              </a:rPr>
              <a:t>Bettmann</a:t>
            </a:r>
            <a:endParaRPr lang="en-US" sz="500" dirty="0" smtClean="0">
              <a:latin typeface="Arial" charset="0"/>
              <a:ea typeface="ＭＳ Ｐゴシック" pitchFamily="1" charset="-128"/>
            </a:endParaRPr>
          </a:p>
          <a:p>
            <a:pPr eaLnBrk="1" hangingPunct="1">
              <a:spcBef>
                <a:spcPct val="0"/>
              </a:spcBef>
            </a:pPr>
            <a:endParaRPr lang="en-US" dirty="0" smtClean="0">
              <a:ea typeface="ＭＳ Ｐゴシック" pitchFamily="1"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0E4F58D-F273-46AA-A5C1-E120741B28C8}" type="slidenum">
              <a:rPr lang="en-US"/>
              <a:pPr/>
              <a:t>21</a:t>
            </a:fld>
            <a:endParaRPr lang="en-US"/>
          </a:p>
        </p:txBody>
      </p:sp>
    </p:spTree>
    <p:extLst>
      <p:ext uri="{BB962C8B-B14F-4D97-AF65-F5344CB8AC3E}">
        <p14:creationId xmlns:p14="http://schemas.microsoft.com/office/powerpoint/2010/main" val="405109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An English Poet Appears as an Albanian The famous English poet, George Gordon, Lord Byron (1788–1824) was one of many European liberals who went to Greece to aid the cause of its independence. He died there of fever in 1824.</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The Granger Collection, NY</a:t>
            </a:r>
          </a:p>
          <a:p>
            <a:pPr eaLnBrk="1" hangingPunct="1">
              <a:spcBef>
                <a:spcPct val="0"/>
              </a:spcBef>
            </a:pPr>
            <a:endParaRPr lang="en-US" smtClean="0">
              <a:ea typeface="ＭＳ Ｐゴシック" pitchFamily="1"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5C6E0B86-05FF-4E7B-91C6-D938CA754236}" type="slidenum">
              <a:rPr lang="en-US"/>
              <a:pPr/>
              <a:t>27</a:t>
            </a:fld>
            <a:endParaRPr lang="en-US"/>
          </a:p>
        </p:txBody>
      </p:sp>
    </p:spTree>
    <p:extLst>
      <p:ext uri="{BB962C8B-B14F-4D97-AF65-F5344CB8AC3E}">
        <p14:creationId xmlns:p14="http://schemas.microsoft.com/office/powerpoint/2010/main" val="2864355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sp>
        <p:nvSpPr>
          <p:cNvPr id="6041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6041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nchorCtr="0"/>
          <a:lstStyle>
            <a:lvl1pPr>
              <a:defRPr/>
            </a:lvl1pPr>
          </a:lstStyle>
          <a:p>
            <a:endParaRPr lang="en-US"/>
          </a:p>
        </p:txBody>
      </p:sp>
      <p:sp>
        <p:nvSpPr>
          <p:cNvPr id="8" name="Rectangle 6"/>
          <p:cNvSpPr>
            <a:spLocks noGrp="1" noChangeArrowheads="1"/>
          </p:cNvSpPr>
          <p:nvPr>
            <p:ph type="sldNum" sz="quarter" idx="11"/>
          </p:nvPr>
        </p:nvSpPr>
        <p:spPr/>
        <p:txBody>
          <a:bodyPr anchorCtr="0"/>
          <a:lstStyle>
            <a:lvl1pPr>
              <a:defRPr/>
            </a:lvl1pPr>
          </a:lstStyle>
          <a:p>
            <a:fld id="{B507D519-9809-4DAA-8ADB-E7B7499FF4F7}" type="slidenum">
              <a:rPr lang="en-US"/>
              <a:pPr/>
              <a:t>‹#›</a:t>
            </a:fld>
            <a:endParaRPr lang="en-US"/>
          </a:p>
        </p:txBody>
      </p:sp>
      <p:sp>
        <p:nvSpPr>
          <p:cNvPr id="9" name="Footer Placeholder 8"/>
          <p:cNvSpPr>
            <a:spLocks noGrp="1"/>
          </p:cNvSpPr>
          <p:nvPr userDrawn="1">
            <p:ph type="ftr" sz="quarter" idx="12"/>
          </p:nvPr>
        </p:nvSpPr>
        <p:spPr>
          <a:xfrm>
            <a:off x="2743200" y="6705600"/>
            <a:ext cx="4267200" cy="152400"/>
          </a:xfrm>
          <a:prstGeom prst="rect">
            <a:avLst/>
          </a:prstGeom>
        </p:spPr>
        <p:txBody>
          <a:bodyPr vert="horz" wrap="square" lIns="91440" tIns="45720" rIns="91440" bIns="45720" numCol="1" anchor="t" anchorCtr="0" compatLnSpc="1">
            <a:prstTxWarp prst="textNoShape">
              <a:avLst/>
            </a:prstTxWarp>
          </a:bodyPr>
          <a:lstStyle>
            <a:lvl1pPr algn="ctr">
              <a:defRPr sz="600">
                <a:solidFill>
                  <a:schemeClr val="tx2"/>
                </a:solidFill>
                <a:latin typeface="Arial" charset="0"/>
                <a:cs typeface="Arial" charset="0"/>
              </a:defRPr>
            </a:lvl1pPr>
          </a:lstStyle>
          <a:p>
            <a:r>
              <a:rPr lang="en-US"/>
              <a:t>Copyright © 2010 Pearson Education, Inc., Upper Saddle River, NJ 07458.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D812D1E8-C56D-48EF-8D06-85D3D12511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AD6B0517-B621-4C67-8E96-06E3DC978B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D245990-F9A5-4E7D-8960-2C73CBEB473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30813942-F6CE-461A-A034-A733954312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C7EA79F-9768-40A3-9B61-CD1680A0D4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26175" y="1535113"/>
            <a:ext cx="3660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6175" y="2174875"/>
            <a:ext cx="3660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DA67C990-9255-4474-B1A3-5AC48B8081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42D189AF-7B9D-4D94-8C88-D0B03D23E2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9327D9B3-1B10-4C57-A31B-64D04290EE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222447" y="273050"/>
            <a:ext cx="446435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1435100"/>
            <a:ext cx="2627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9A87978-41E5-41A7-AD4F-7F27B76FD3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A9C590B2-E47A-401F-9DC4-26D19F7050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939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latin typeface="Arial" charset="0"/>
              </a:defRPr>
            </a:lvl1pPr>
          </a:lstStyle>
          <a:p>
            <a:endParaRPr lang="en-US"/>
          </a:p>
        </p:txBody>
      </p:sp>
      <p:sp>
        <p:nvSpPr>
          <p:cNvPr id="5939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charset="0"/>
              </a:defRPr>
            </a:lvl1pPr>
          </a:lstStyle>
          <a:p>
            <a:fld id="{46F4FD44-E9AB-4596-9742-4F1316010F2E}" type="slidenum">
              <a:rPr lang="en-US"/>
              <a:pPr/>
              <a:t>‹#›</a:t>
            </a:fld>
            <a:endParaRPr lang="en-US"/>
          </a:p>
        </p:txBody>
      </p:sp>
      <p:sp>
        <p:nvSpPr>
          <p:cNvPr id="1030"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8"/>
          <p:cNvSpPr txBox="1">
            <a:spLocks/>
          </p:cNvSpPr>
          <p:nvPr userDrawn="1"/>
        </p:nvSpPr>
        <p:spPr>
          <a:xfrm>
            <a:off x="2743200" y="6705600"/>
            <a:ext cx="4267200" cy="152400"/>
          </a:xfrm>
          <a:prstGeom prst="rect">
            <a:avLst/>
          </a:prstGeom>
          <a:noFill/>
        </p:spPr>
        <p:txBody>
          <a:bodyPr/>
          <a:lstStyle/>
          <a:p>
            <a:pPr algn="ctr"/>
            <a:r>
              <a:rPr lang="en-US" sz="600">
                <a:solidFill>
                  <a:schemeClr val="tx2"/>
                </a:solidFill>
                <a:latin typeface="Arial" charset="0"/>
                <a:cs typeface="Arial" charset="0"/>
              </a:rPr>
              <a:t>Copyright © 2010 Pearson Education, Inc., Upper Saddle River, NJ 07458. All rights reserved.</a:t>
            </a:r>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l" rtl="0" fontAlgn="base">
        <a:spcBef>
          <a:spcPct val="0"/>
        </a:spcBef>
        <a:spcAft>
          <a:spcPct val="0"/>
        </a:spcAft>
        <a:defRPr sz="4400">
          <a:solidFill>
            <a:schemeClr val="tx2"/>
          </a:solidFill>
          <a:latin typeface="Times New Roman" pitchFamily="-97" charset="0"/>
        </a:defRPr>
      </a:lvl6pPr>
      <a:lvl7pPr marL="914400" algn="l" rtl="0" fontAlgn="base">
        <a:spcBef>
          <a:spcPct val="0"/>
        </a:spcBef>
        <a:spcAft>
          <a:spcPct val="0"/>
        </a:spcAft>
        <a:defRPr sz="4400">
          <a:solidFill>
            <a:schemeClr val="tx2"/>
          </a:solidFill>
          <a:latin typeface="Times New Roman" pitchFamily="-97" charset="0"/>
        </a:defRPr>
      </a:lvl7pPr>
      <a:lvl8pPr marL="1371600" algn="l" rtl="0" fontAlgn="base">
        <a:spcBef>
          <a:spcPct val="0"/>
        </a:spcBef>
        <a:spcAft>
          <a:spcPct val="0"/>
        </a:spcAft>
        <a:defRPr sz="4400">
          <a:solidFill>
            <a:schemeClr val="tx2"/>
          </a:solidFill>
          <a:latin typeface="Times New Roman" pitchFamily="-97" charset="0"/>
        </a:defRPr>
      </a:lvl8pPr>
      <a:lvl9pPr marL="1828800" algn="l"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lr>
          <a:schemeClr val="accent2"/>
        </a:buClr>
        <a:buFont typeface="Wingdings" pitchFamily="1" charset="2"/>
        <a:buBlip>
          <a:blip r:embed="rId16"/>
        </a:buBlip>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5pPr>
      <a:lvl6pPr marL="25146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6pPr>
      <a:lvl7pPr marL="29718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7pPr>
      <a:lvl8pPr marL="34290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8pPr>
      <a:lvl9pPr marL="38862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85800" y="4191000"/>
            <a:ext cx="8458200" cy="20732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a:r>
              <a:rPr lang="en-US" sz="7000"/>
              <a:t>Chapter 20</a:t>
            </a:r>
          </a:p>
          <a:p>
            <a:pPr algn="ctr"/>
            <a:r>
              <a:rPr lang="en-US" sz="3000"/>
              <a:t>The Conservative Order</a:t>
            </a:r>
          </a:p>
          <a:p>
            <a:pPr algn="ctr"/>
            <a:r>
              <a:rPr lang="en-US" sz="3000"/>
              <a:t>and the Challenges of Reform (1815–1832)</a:t>
            </a:r>
            <a:endParaRPr lang="en-US" sz="1800"/>
          </a:p>
        </p:txBody>
      </p:sp>
      <p:pic>
        <p:nvPicPr>
          <p:cNvPr id="14339" name="Picture 3" descr="title"/>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1447800" y="762000"/>
            <a:ext cx="6680200" cy="34131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2"/>
          <a:srcRect/>
          <a:stretch>
            <a:fillRect/>
          </a:stretch>
        </p:blipFill>
        <p:spPr bwMode="auto">
          <a:xfrm>
            <a:off x="685800" y="32305"/>
            <a:ext cx="8458200" cy="67496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6" name="Picture 2"/>
          <p:cNvPicPr>
            <a:picLocks noChangeAspect="1" noChangeArrowheads="1"/>
          </p:cNvPicPr>
          <p:nvPr/>
        </p:nvPicPr>
        <p:blipFill>
          <a:blip r:embed="rId2"/>
          <a:srcRect/>
          <a:stretch>
            <a:fillRect/>
          </a:stretch>
        </p:blipFill>
        <p:spPr bwMode="auto">
          <a:xfrm>
            <a:off x="2133600" y="-33243"/>
            <a:ext cx="5410200" cy="689124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ea typeface="ＭＳ Ｐゴシック" pitchFamily="1" charset="-128"/>
              </a:rPr>
              <a:t>Early 19</a:t>
            </a:r>
            <a:r>
              <a:rPr lang="en-US" baseline="30000" smtClean="0">
                <a:ea typeface="ＭＳ Ｐゴシック" pitchFamily="1" charset="-128"/>
              </a:rPr>
              <a:t>th</a:t>
            </a:r>
            <a:r>
              <a:rPr lang="en-US" smtClean="0">
                <a:ea typeface="ＭＳ Ｐゴシック" pitchFamily="1" charset="-128"/>
              </a:rPr>
              <a:t> Century Liberals </a:t>
            </a:r>
            <a:endParaRPr lang="en-US" smtClean="0">
              <a:solidFill>
                <a:schemeClr val="tx1"/>
              </a:solidFill>
              <a:ea typeface="ＭＳ Ｐゴシック" pitchFamily="1" charset="-128"/>
            </a:endParaRPr>
          </a:p>
        </p:txBody>
      </p:sp>
      <p:sp>
        <p:nvSpPr>
          <p:cNvPr id="24579" name="Rectangle 3"/>
          <p:cNvSpPr>
            <a:spLocks noGrp="1" noChangeArrowheads="1"/>
          </p:cNvSpPr>
          <p:nvPr>
            <p:ph type="body" idx="1"/>
          </p:nvPr>
        </p:nvSpPr>
        <p:spPr>
          <a:xfrm>
            <a:off x="1066800" y="1766888"/>
            <a:ext cx="7764463" cy="4786312"/>
          </a:xfrm>
        </p:spPr>
        <p:txBody>
          <a:bodyPr/>
          <a:lstStyle/>
          <a:p>
            <a:pPr eaLnBrk="1" hangingPunct="1">
              <a:lnSpc>
                <a:spcPct val="90000"/>
              </a:lnSpc>
            </a:pPr>
            <a:r>
              <a:rPr lang="en-US" sz="2000" smtClean="0">
                <a:ea typeface="ＭＳ Ｐゴシック" pitchFamily="1" charset="-128"/>
              </a:rPr>
              <a:t>Political Goals – </a:t>
            </a:r>
            <a:r>
              <a:rPr lang="en-US" sz="2000" b="1" smtClean="0">
                <a:ea typeface="ＭＳ Ｐゴシック" pitchFamily="1" charset="-128"/>
              </a:rPr>
              <a:t>liberals </a:t>
            </a:r>
            <a:r>
              <a:rPr lang="en-US" sz="2000" smtClean="0">
                <a:ea typeface="ＭＳ Ｐゴシック" pitchFamily="1" charset="-128"/>
              </a:rPr>
              <a:t>were usually educators or wealthy, excluded from the political process; looked for:</a:t>
            </a:r>
          </a:p>
          <a:p>
            <a:pPr lvl="1" eaLnBrk="1" hangingPunct="1">
              <a:lnSpc>
                <a:spcPct val="90000"/>
              </a:lnSpc>
            </a:pPr>
            <a:r>
              <a:rPr lang="en-US" sz="1800" smtClean="0">
                <a:ea typeface="ＭＳ Ｐゴシック" pitchFamily="1" charset="-128"/>
              </a:rPr>
              <a:t>Legal equality</a:t>
            </a:r>
          </a:p>
          <a:p>
            <a:pPr lvl="1" eaLnBrk="1" hangingPunct="1">
              <a:lnSpc>
                <a:spcPct val="90000"/>
              </a:lnSpc>
            </a:pPr>
            <a:r>
              <a:rPr lang="en-US" sz="1800" smtClean="0">
                <a:ea typeface="ＭＳ Ｐゴシック" pitchFamily="1" charset="-128"/>
              </a:rPr>
              <a:t>Religious toleration</a:t>
            </a:r>
          </a:p>
          <a:p>
            <a:pPr lvl="1" eaLnBrk="1" hangingPunct="1">
              <a:lnSpc>
                <a:spcPct val="90000"/>
              </a:lnSpc>
            </a:pPr>
            <a:r>
              <a:rPr lang="en-US" sz="1800" smtClean="0">
                <a:ea typeface="ＭＳ Ｐゴシック" pitchFamily="1" charset="-128"/>
              </a:rPr>
              <a:t>Freedom of the press</a:t>
            </a:r>
          </a:p>
          <a:p>
            <a:pPr lvl="1" eaLnBrk="1" hangingPunct="1">
              <a:lnSpc>
                <a:spcPct val="90000"/>
              </a:lnSpc>
            </a:pPr>
            <a:r>
              <a:rPr lang="en-US" sz="1800" smtClean="0">
                <a:ea typeface="ＭＳ Ｐゴシック" pitchFamily="1" charset="-128"/>
              </a:rPr>
              <a:t>Written constitutions</a:t>
            </a:r>
          </a:p>
          <a:p>
            <a:pPr eaLnBrk="1" hangingPunct="1">
              <a:lnSpc>
                <a:spcPct val="90000"/>
              </a:lnSpc>
            </a:pPr>
            <a:r>
              <a:rPr lang="en-US" sz="2000" smtClean="0">
                <a:ea typeface="ＭＳ Ｐゴシック" pitchFamily="1" charset="-128"/>
              </a:rPr>
              <a:t>Economic Goals </a:t>
            </a:r>
          </a:p>
          <a:p>
            <a:pPr lvl="1" eaLnBrk="1" hangingPunct="1">
              <a:lnSpc>
                <a:spcPct val="90000"/>
              </a:lnSpc>
            </a:pPr>
            <a:r>
              <a:rPr lang="en-US" sz="1800" smtClean="0">
                <a:ea typeface="ＭＳ Ｐゴシック" pitchFamily="1" charset="-128"/>
              </a:rPr>
              <a:t>Wanted free trade</a:t>
            </a:r>
          </a:p>
          <a:p>
            <a:pPr lvl="1" eaLnBrk="1" hangingPunct="1">
              <a:lnSpc>
                <a:spcPct val="90000"/>
              </a:lnSpc>
            </a:pPr>
            <a:r>
              <a:rPr lang="en-US" sz="1800" smtClean="0">
                <a:ea typeface="ＭＳ Ｐゴシック" pitchFamily="1" charset="-128"/>
              </a:rPr>
              <a:t>Less government regulation</a:t>
            </a:r>
          </a:p>
          <a:p>
            <a:pPr eaLnBrk="1" hangingPunct="1">
              <a:lnSpc>
                <a:spcPct val="90000"/>
              </a:lnSpc>
            </a:pPr>
            <a:r>
              <a:rPr lang="en-US" sz="2000" smtClean="0">
                <a:ea typeface="ＭＳ Ｐゴシック" pitchFamily="1" charset="-128"/>
              </a:rPr>
              <a:t>Relationship of Nationalism to Liberalism</a:t>
            </a:r>
          </a:p>
          <a:p>
            <a:pPr lvl="1" eaLnBrk="1" hangingPunct="1">
              <a:lnSpc>
                <a:spcPct val="90000"/>
              </a:lnSpc>
            </a:pPr>
            <a:r>
              <a:rPr lang="en-US" sz="1800" smtClean="0">
                <a:ea typeface="ＭＳ Ｐゴシック" pitchFamily="1" charset="-128"/>
              </a:rPr>
              <a:t>Opposition</a:t>
            </a:r>
          </a:p>
          <a:p>
            <a:pPr lvl="2" eaLnBrk="1" hangingPunct="1">
              <a:lnSpc>
                <a:spcPct val="90000"/>
              </a:lnSpc>
            </a:pPr>
            <a:r>
              <a:rPr lang="en-US" sz="1600" smtClean="0">
                <a:ea typeface="ＭＳ Ｐゴシック" pitchFamily="1" charset="-128"/>
              </a:rPr>
              <a:t>Nationalists wanted to dominate particular national or ethnic groups within a particular region</a:t>
            </a:r>
          </a:p>
          <a:p>
            <a:pPr lvl="1" eaLnBrk="1" hangingPunct="1">
              <a:lnSpc>
                <a:spcPct val="90000"/>
              </a:lnSpc>
            </a:pPr>
            <a:r>
              <a:rPr lang="en-US" sz="1800" smtClean="0">
                <a:ea typeface="ＭＳ Ｐゴシック" pitchFamily="1" charset="-128"/>
              </a:rPr>
              <a:t>Compatible</a:t>
            </a:r>
          </a:p>
          <a:p>
            <a:pPr lvl="2" eaLnBrk="1" hangingPunct="1">
              <a:lnSpc>
                <a:spcPct val="90000"/>
              </a:lnSpc>
            </a:pPr>
            <a:r>
              <a:rPr lang="en-US" sz="1600" smtClean="0">
                <a:ea typeface="ＭＳ Ｐゴシック" pitchFamily="1" charset="-128"/>
              </a:rPr>
              <a:t>Nationalists could gain liberal support by espousing their ideals (e.g. – Greece)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srcRect/>
          <a:stretch>
            <a:fillRect/>
          </a:stretch>
        </p:blipFill>
        <p:spPr bwMode="auto">
          <a:xfrm>
            <a:off x="1193800" y="1054100"/>
            <a:ext cx="7493000" cy="474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ea typeface="ＭＳ Ｐゴシック" pitchFamily="1" charset="-128"/>
              </a:rPr>
              <a:t>Conservative Outlooks </a:t>
            </a:r>
            <a:endParaRPr lang="en-US" smtClean="0">
              <a:solidFill>
                <a:schemeClr val="tx1"/>
              </a:solidFill>
              <a:ea typeface="ＭＳ Ｐゴシック" pitchFamily="1" charset="-128"/>
            </a:endParaRPr>
          </a:p>
        </p:txBody>
      </p:sp>
      <p:sp>
        <p:nvSpPr>
          <p:cNvPr id="25603" name="Rectangle 3"/>
          <p:cNvSpPr>
            <a:spLocks noGrp="1" noChangeArrowheads="1"/>
          </p:cNvSpPr>
          <p:nvPr>
            <p:ph type="body" idx="1"/>
          </p:nvPr>
        </p:nvSpPr>
        <p:spPr/>
        <p:txBody>
          <a:bodyPr/>
          <a:lstStyle/>
          <a:p>
            <a:pPr eaLnBrk="1" hangingPunct="1"/>
            <a:r>
              <a:rPr lang="en-US" b="1" smtClean="0">
                <a:ea typeface="ＭＳ Ｐゴシック" pitchFamily="1" charset="-128"/>
              </a:rPr>
              <a:t>Conservative </a:t>
            </a:r>
            <a:r>
              <a:rPr lang="en-US" smtClean="0">
                <a:ea typeface="ＭＳ Ｐゴシック" pitchFamily="1" charset="-128"/>
              </a:rPr>
              <a:t>pillars were legitimate monarchies, aristocracies, and established churches</a:t>
            </a:r>
            <a:endParaRPr lang="en-US" b="1" smtClean="0">
              <a:ea typeface="ＭＳ Ｐゴシック" pitchFamily="1" charset="-128"/>
            </a:endParaRPr>
          </a:p>
          <a:p>
            <a:pPr eaLnBrk="1" hangingPunct="1"/>
            <a:r>
              <a:rPr lang="en-US" smtClean="0">
                <a:ea typeface="ＭＳ Ｐゴシック" pitchFamily="1" charset="-128"/>
              </a:rPr>
              <a:t>Did not want written constitutions</a:t>
            </a:r>
            <a:endParaRPr lang="en-US" b="1" smtClean="0">
              <a:ea typeface="ＭＳ Ｐゴシック" pitchFamily="1" charset="-128"/>
            </a:endParaRPr>
          </a:p>
          <a:p>
            <a:pPr eaLnBrk="1" hangingPunct="1"/>
            <a:r>
              <a:rPr lang="en-US" smtClean="0">
                <a:ea typeface="ＭＳ Ｐゴシック" pitchFamily="1" charset="-128"/>
              </a:rPr>
              <a:t>Disliked Enlightenment</a:t>
            </a:r>
            <a:endParaRPr lang="en-US" b="1" smtClean="0">
              <a:ea typeface="ＭＳ Ｐゴシック" pitchFamily="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ea typeface="ＭＳ Ｐゴシック" pitchFamily="1" charset="-128"/>
              </a:rPr>
              <a:t>Hapsburg Empire</a:t>
            </a:r>
            <a:endParaRPr lang="en-US" smtClean="0">
              <a:solidFill>
                <a:schemeClr val="tx1"/>
              </a:solidFill>
              <a:ea typeface="ＭＳ Ｐゴシック" pitchFamily="1" charset="-128"/>
            </a:endParaRPr>
          </a:p>
        </p:txBody>
      </p:sp>
      <p:sp>
        <p:nvSpPr>
          <p:cNvPr id="26627" name="Rectangle 3"/>
          <p:cNvSpPr>
            <a:spLocks noGrp="1" noChangeArrowheads="1"/>
          </p:cNvSpPr>
          <p:nvPr>
            <p:ph type="body" idx="1"/>
          </p:nvPr>
        </p:nvSpPr>
        <p:spPr/>
        <p:txBody>
          <a:bodyPr/>
          <a:lstStyle/>
          <a:p>
            <a:pPr eaLnBrk="1" hangingPunct="1"/>
            <a:r>
              <a:rPr lang="en-US" smtClean="0">
                <a:ea typeface="ＭＳ Ｐゴシック" pitchFamily="1" charset="-128"/>
              </a:rPr>
              <a:t>Hapsburg nationalism in Austria felt threatened by a large number of different ethnic groups</a:t>
            </a:r>
          </a:p>
          <a:p>
            <a:pPr eaLnBrk="1" hangingPunct="1"/>
            <a:r>
              <a:rPr lang="en-US" smtClean="0">
                <a:ea typeface="ＭＳ Ｐゴシック" pitchFamily="1" charset="-128"/>
              </a:rPr>
              <a:t>Austrian </a:t>
            </a:r>
            <a:r>
              <a:rPr lang="en-US" b="1" smtClean="0">
                <a:ea typeface="ＭＳ Ｐゴシック" pitchFamily="1" charset="-128"/>
              </a:rPr>
              <a:t>Prince Klemens von Metternich</a:t>
            </a:r>
            <a:r>
              <a:rPr lang="en-US" smtClean="0">
                <a:ea typeface="ＭＳ Ｐゴシック" pitchFamily="1" charset="-128"/>
              </a:rPr>
              <a:t> – felt Austria had to dominate the German Confederation to keep it from developing its own constitution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9200" y="0"/>
            <a:ext cx="681258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ch20_02"/>
          <p:cNvPicPr>
            <a:picLocks noChangeAspect="1" noChangeArrowheads="1"/>
          </p:cNvPicPr>
          <p:nvPr/>
        </p:nvPicPr>
        <p:blipFill>
          <a:blip r:embed="rId3"/>
          <a:srcRect/>
          <a:stretch>
            <a:fillRect/>
          </a:stretch>
        </p:blipFill>
        <p:spPr bwMode="auto">
          <a:xfrm>
            <a:off x="2106613" y="228600"/>
            <a:ext cx="5208587"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ea typeface="ＭＳ Ｐゴシック" pitchFamily="1" charset="-128"/>
              </a:rPr>
              <a:t>Defeat of Prussian Reform</a:t>
            </a:r>
            <a:endParaRPr lang="en-US" smtClean="0">
              <a:solidFill>
                <a:schemeClr val="tx1"/>
              </a:solidFill>
              <a:ea typeface="ＭＳ Ｐゴシック" pitchFamily="1" charset="-128"/>
            </a:endParaRPr>
          </a:p>
        </p:txBody>
      </p:sp>
      <p:sp>
        <p:nvSpPr>
          <p:cNvPr id="29699" name="Rectangle 3"/>
          <p:cNvSpPr>
            <a:spLocks noGrp="1" noChangeArrowheads="1"/>
          </p:cNvSpPr>
          <p:nvPr>
            <p:ph type="body" idx="1"/>
          </p:nvPr>
        </p:nvSpPr>
        <p:spPr/>
        <p:txBody>
          <a:bodyPr/>
          <a:lstStyle/>
          <a:p>
            <a:pPr eaLnBrk="1" hangingPunct="1"/>
            <a:r>
              <a:rPr lang="en-US" b="1" smtClean="0">
                <a:ea typeface="ＭＳ Ｐゴシック" pitchFamily="1" charset="-128"/>
              </a:rPr>
              <a:t>Frederick William III </a:t>
            </a:r>
            <a:r>
              <a:rPr lang="en-US" smtClean="0">
                <a:ea typeface="ＭＳ Ｐゴシック" pitchFamily="1" charset="-128"/>
              </a:rPr>
              <a:t>– Prussian leader who created Council of State, which established eight provincial diets</a:t>
            </a:r>
          </a:p>
          <a:p>
            <a:pPr eaLnBrk="1" hangingPunct="1"/>
            <a:r>
              <a:rPr lang="en-US" smtClean="0">
                <a:ea typeface="ＭＳ Ｐゴシック" pitchFamily="1" charset="-128"/>
              </a:rPr>
              <a:t>Junkers dominated the diets, keeping the bond between the monarchy and the landholders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ea typeface="ＭＳ Ｐゴシック" pitchFamily="1" charset="-128"/>
              </a:rPr>
              <a:t>Burschenschaften </a:t>
            </a:r>
            <a:br>
              <a:rPr lang="en-US" smtClean="0">
                <a:ea typeface="ＭＳ Ｐゴシック" pitchFamily="1" charset="-128"/>
              </a:rPr>
            </a:br>
            <a:r>
              <a:rPr lang="en-US" smtClean="0">
                <a:ea typeface="ＭＳ Ｐゴシック" pitchFamily="1" charset="-128"/>
              </a:rPr>
              <a:t>and the Carlsbad Decrees</a:t>
            </a:r>
            <a:endParaRPr lang="en-US" smtClean="0">
              <a:solidFill>
                <a:schemeClr val="tx1"/>
              </a:solidFill>
              <a:ea typeface="ＭＳ Ｐゴシック" pitchFamily="1" charset="-128"/>
            </a:endParaRPr>
          </a:p>
        </p:txBody>
      </p:sp>
      <p:sp>
        <p:nvSpPr>
          <p:cNvPr id="30723" name="Rectangle 3"/>
          <p:cNvSpPr>
            <a:spLocks noGrp="1" noChangeArrowheads="1"/>
          </p:cNvSpPr>
          <p:nvPr>
            <p:ph type="body" idx="1"/>
          </p:nvPr>
        </p:nvSpPr>
        <p:spPr/>
        <p:txBody>
          <a:bodyPr/>
          <a:lstStyle/>
          <a:p>
            <a:pPr eaLnBrk="1" hangingPunct="1"/>
            <a:r>
              <a:rPr lang="en-US" b="1" smtClean="0">
                <a:ea typeface="ＭＳ Ｐゴシック" pitchFamily="1" charset="-128"/>
              </a:rPr>
              <a:t>Burschenschaften</a:t>
            </a:r>
            <a:r>
              <a:rPr lang="en-US" smtClean="0">
                <a:ea typeface="ＭＳ Ｐゴシック" pitchFamily="1" charset="-128"/>
              </a:rPr>
              <a:t> – student association of German nationalists</a:t>
            </a:r>
          </a:p>
          <a:p>
            <a:pPr lvl="1" eaLnBrk="1" hangingPunct="1"/>
            <a:r>
              <a:rPr lang="en-US" smtClean="0">
                <a:ea typeface="ＭＳ Ｐゴシック" pitchFamily="1" charset="-128"/>
              </a:rPr>
              <a:t>Often Anti-Semitic</a:t>
            </a:r>
          </a:p>
          <a:p>
            <a:pPr lvl="1" eaLnBrk="1" hangingPunct="1"/>
            <a:r>
              <a:rPr lang="en-US" smtClean="0">
                <a:ea typeface="ＭＳ Ｐゴシック" pitchFamily="1" charset="-128"/>
              </a:rPr>
              <a:t>One member, </a:t>
            </a:r>
            <a:r>
              <a:rPr lang="en-US" b="1" smtClean="0">
                <a:ea typeface="ＭＳ Ｐゴシック" pitchFamily="1" charset="-128"/>
              </a:rPr>
              <a:t>Karl Sand</a:t>
            </a:r>
            <a:r>
              <a:rPr lang="en-US" smtClean="0">
                <a:ea typeface="ＭＳ Ｐゴシック" pitchFamily="1" charset="-128"/>
              </a:rPr>
              <a:t>, murdered dramatist August von Kotzebue and was summarily executed for the crime</a:t>
            </a:r>
          </a:p>
          <a:p>
            <a:pPr eaLnBrk="1" hangingPunct="1"/>
            <a:r>
              <a:rPr lang="en-US" b="1" smtClean="0">
                <a:ea typeface="ＭＳ Ｐゴシック" pitchFamily="1" charset="-128"/>
              </a:rPr>
              <a:t>Carlsbad Decrees </a:t>
            </a:r>
            <a:r>
              <a:rPr lang="en-US" smtClean="0">
                <a:ea typeface="ＭＳ Ｐゴシック" pitchFamily="1" charset="-128"/>
              </a:rPr>
              <a:t>– ordered by Metternich – dissolved the Burschenschaften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7"/>
          <p:cNvPicPr>
            <a:picLocks noChangeAspect="1" noChangeArrowheads="1"/>
          </p:cNvPicPr>
          <p:nvPr/>
        </p:nvPicPr>
        <p:blipFill>
          <a:blip r:embed="rId3"/>
          <a:srcRect/>
          <a:stretch>
            <a:fillRect/>
          </a:stretch>
        </p:blipFill>
        <p:spPr bwMode="auto">
          <a:xfrm>
            <a:off x="917575" y="319088"/>
            <a:ext cx="8074025" cy="62198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srcRect/>
          <a:stretch>
            <a:fillRect/>
          </a:stretch>
        </p:blipFill>
        <p:spPr bwMode="auto">
          <a:xfrm>
            <a:off x="1346200" y="806450"/>
            <a:ext cx="7188200"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ch20_04"/>
          <p:cNvPicPr>
            <a:picLocks noChangeAspect="1" noChangeArrowheads="1"/>
          </p:cNvPicPr>
          <p:nvPr/>
        </p:nvPicPr>
        <p:blipFill>
          <a:blip r:embed="rId3"/>
          <a:srcRect/>
          <a:stretch>
            <a:fillRect/>
          </a:stretch>
        </p:blipFill>
        <p:spPr bwMode="auto">
          <a:xfrm>
            <a:off x="914400" y="781050"/>
            <a:ext cx="79248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1" charset="-128"/>
              </a:rPr>
              <a:t>Postwar Repression </a:t>
            </a:r>
            <a:br>
              <a:rPr lang="en-US" smtClean="0">
                <a:ea typeface="ＭＳ Ｐゴシック" pitchFamily="1" charset="-128"/>
              </a:rPr>
            </a:br>
            <a:r>
              <a:rPr lang="en-US" smtClean="0">
                <a:ea typeface="ＭＳ Ｐゴシック" pitchFamily="1" charset="-128"/>
              </a:rPr>
              <a:t>in Great Britain</a:t>
            </a:r>
            <a:endParaRPr lang="en-US" smtClean="0">
              <a:solidFill>
                <a:schemeClr val="tx1"/>
              </a:solidFill>
              <a:ea typeface="ＭＳ Ｐゴシック" pitchFamily="1" charset="-128"/>
            </a:endParaRPr>
          </a:p>
        </p:txBody>
      </p:sp>
      <p:sp>
        <p:nvSpPr>
          <p:cNvPr id="35843" name="Rectangle 3"/>
          <p:cNvSpPr>
            <a:spLocks noGrp="1" noChangeArrowheads="1"/>
          </p:cNvSpPr>
          <p:nvPr>
            <p:ph type="body" idx="1"/>
          </p:nvPr>
        </p:nvSpPr>
        <p:spPr/>
        <p:txBody>
          <a:bodyPr/>
          <a:lstStyle/>
          <a:p>
            <a:pPr eaLnBrk="1" hangingPunct="1">
              <a:lnSpc>
                <a:spcPct val="90000"/>
              </a:lnSpc>
            </a:pPr>
            <a:r>
              <a:rPr lang="en-US" sz="2800" b="1" smtClean="0">
                <a:ea typeface="ＭＳ Ｐゴシック" pitchFamily="1" charset="-128"/>
              </a:rPr>
              <a:t>Lord Liverpool – </a:t>
            </a:r>
            <a:r>
              <a:rPr lang="en-US" sz="2800" smtClean="0">
                <a:ea typeface="ＭＳ Ｐゴシック" pitchFamily="1" charset="-128"/>
              </a:rPr>
              <a:t>sought to protect the interests of the wealthy</a:t>
            </a:r>
          </a:p>
          <a:p>
            <a:pPr lvl="1" eaLnBrk="1" hangingPunct="1">
              <a:lnSpc>
                <a:spcPct val="90000"/>
              </a:lnSpc>
            </a:pPr>
            <a:r>
              <a:rPr lang="en-US" sz="2400" smtClean="0">
                <a:ea typeface="ＭＳ Ｐゴシック" pitchFamily="1" charset="-128"/>
              </a:rPr>
              <a:t>Corn Law – raised prices on corn</a:t>
            </a:r>
          </a:p>
          <a:p>
            <a:pPr lvl="1" eaLnBrk="1" hangingPunct="1">
              <a:lnSpc>
                <a:spcPct val="90000"/>
              </a:lnSpc>
            </a:pPr>
            <a:r>
              <a:rPr lang="en-US" sz="2400" smtClean="0">
                <a:ea typeface="ＭＳ Ｐゴシック" pitchFamily="1" charset="-128"/>
              </a:rPr>
              <a:t>Excise and income tax – both wealthy and poor paid</a:t>
            </a:r>
          </a:p>
          <a:p>
            <a:pPr eaLnBrk="1" hangingPunct="1">
              <a:lnSpc>
                <a:spcPct val="90000"/>
              </a:lnSpc>
            </a:pPr>
            <a:r>
              <a:rPr lang="en-US" sz="2800" smtClean="0">
                <a:ea typeface="ＭＳ Ｐゴシック" pitchFamily="1" charset="-128"/>
              </a:rPr>
              <a:t>Discontent from masses</a:t>
            </a:r>
          </a:p>
          <a:p>
            <a:pPr lvl="1" eaLnBrk="1" hangingPunct="1">
              <a:lnSpc>
                <a:spcPct val="90000"/>
              </a:lnSpc>
            </a:pPr>
            <a:r>
              <a:rPr lang="en-US" sz="2400" smtClean="0">
                <a:ea typeface="ＭＳ Ｐゴシック" pitchFamily="1" charset="-128"/>
              </a:rPr>
              <a:t>Leaders of the low social orders called for changes</a:t>
            </a:r>
          </a:p>
          <a:p>
            <a:pPr lvl="1" eaLnBrk="1" hangingPunct="1">
              <a:lnSpc>
                <a:spcPct val="90000"/>
              </a:lnSpc>
            </a:pPr>
            <a:r>
              <a:rPr lang="en-US" sz="2400" smtClean="0">
                <a:ea typeface="ＭＳ Ｐゴシック" pitchFamily="1" charset="-128"/>
              </a:rPr>
              <a:t>Had unruly mass meeting at Spa Fields near London</a:t>
            </a:r>
          </a:p>
          <a:p>
            <a:pPr lvl="1" eaLnBrk="1" hangingPunct="1">
              <a:lnSpc>
                <a:spcPct val="90000"/>
              </a:lnSpc>
            </a:pPr>
            <a:r>
              <a:rPr lang="en-US" sz="2400" smtClean="0">
                <a:ea typeface="ＭＳ Ｐゴシック" pitchFamily="1" charset="-128"/>
              </a:rPr>
              <a:t>Liverpool, in response, passes Coercion Acts of 1817, which suspended habeas corpus and outlawed seditious gathering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1" charset="-128"/>
              </a:rPr>
              <a:t>Continued Repression </a:t>
            </a:r>
            <a:br>
              <a:rPr lang="en-US" smtClean="0">
                <a:ea typeface="ＭＳ Ｐゴシック" pitchFamily="1" charset="-128"/>
              </a:rPr>
            </a:br>
            <a:r>
              <a:rPr lang="en-US" smtClean="0">
                <a:ea typeface="ＭＳ Ｐゴシック" pitchFamily="1" charset="-128"/>
              </a:rPr>
              <a:t>in Great Britain</a:t>
            </a:r>
            <a:endParaRPr lang="en-US" smtClean="0">
              <a:solidFill>
                <a:schemeClr val="tx1"/>
              </a:solidFill>
              <a:ea typeface="ＭＳ Ｐゴシック" pitchFamily="1" charset="-128"/>
            </a:endParaRPr>
          </a:p>
        </p:txBody>
      </p:sp>
      <p:sp>
        <p:nvSpPr>
          <p:cNvPr id="36867" name="Rectangle 3"/>
          <p:cNvSpPr>
            <a:spLocks noGrp="1" noChangeArrowheads="1"/>
          </p:cNvSpPr>
          <p:nvPr>
            <p:ph type="body" idx="1"/>
          </p:nvPr>
        </p:nvSpPr>
        <p:spPr>
          <a:xfrm>
            <a:off x="1062038" y="1766888"/>
            <a:ext cx="8081962" cy="4113212"/>
          </a:xfrm>
        </p:spPr>
        <p:txBody>
          <a:bodyPr/>
          <a:lstStyle/>
          <a:p>
            <a:pPr eaLnBrk="1" hangingPunct="1">
              <a:lnSpc>
                <a:spcPct val="90000"/>
              </a:lnSpc>
            </a:pPr>
            <a:r>
              <a:rPr lang="en-US" sz="2800" b="1" smtClean="0">
                <a:ea typeface="ＭＳ Ｐゴシック" pitchFamily="1" charset="-128"/>
              </a:rPr>
              <a:t>Peterloo Massacre – </a:t>
            </a:r>
            <a:r>
              <a:rPr lang="en-US" sz="2800" smtClean="0">
                <a:ea typeface="ＭＳ Ｐゴシック" pitchFamily="1" charset="-128"/>
              </a:rPr>
              <a:t>eleven radical protesters killed by militia at meeting in Manchester, England</a:t>
            </a:r>
            <a:endParaRPr lang="en-US" sz="2800" b="1" smtClean="0">
              <a:ea typeface="ＭＳ Ｐゴシック" pitchFamily="1" charset="-128"/>
            </a:endParaRPr>
          </a:p>
          <a:p>
            <a:pPr eaLnBrk="1" hangingPunct="1">
              <a:lnSpc>
                <a:spcPct val="90000"/>
              </a:lnSpc>
            </a:pPr>
            <a:r>
              <a:rPr lang="en-US" sz="2800" b="1" smtClean="0">
                <a:ea typeface="ＭＳ Ｐゴシック" pitchFamily="1" charset="-128"/>
              </a:rPr>
              <a:t>Six Acts </a:t>
            </a:r>
            <a:r>
              <a:rPr lang="en-US" sz="2800" smtClean="0">
                <a:ea typeface="ＭＳ Ｐゴシック" pitchFamily="1" charset="-128"/>
              </a:rPr>
              <a:t>passed:</a:t>
            </a:r>
          </a:p>
          <a:p>
            <a:pPr lvl="1" eaLnBrk="1" hangingPunct="1">
              <a:lnSpc>
                <a:spcPct val="90000"/>
              </a:lnSpc>
            </a:pPr>
            <a:r>
              <a:rPr lang="en-US" sz="2400" smtClean="0">
                <a:ea typeface="ＭＳ Ｐゴシック" pitchFamily="1" charset="-128"/>
              </a:rPr>
              <a:t>Forbade large, unauthorized meetings</a:t>
            </a:r>
            <a:endParaRPr lang="en-US" sz="2400" b="1" smtClean="0">
              <a:ea typeface="ＭＳ Ｐゴシック" pitchFamily="1" charset="-128"/>
            </a:endParaRPr>
          </a:p>
          <a:p>
            <a:pPr lvl="1" eaLnBrk="1" hangingPunct="1">
              <a:lnSpc>
                <a:spcPct val="90000"/>
              </a:lnSpc>
            </a:pPr>
            <a:r>
              <a:rPr lang="en-US" sz="2400" smtClean="0">
                <a:ea typeface="ＭＳ Ｐゴシック" pitchFamily="1" charset="-128"/>
              </a:rPr>
              <a:t>Raised fines for seditious libel</a:t>
            </a:r>
            <a:endParaRPr lang="en-US" sz="2400" b="1" smtClean="0">
              <a:ea typeface="ＭＳ Ｐゴシック" pitchFamily="1" charset="-128"/>
            </a:endParaRPr>
          </a:p>
          <a:p>
            <a:pPr lvl="1" eaLnBrk="1" hangingPunct="1">
              <a:lnSpc>
                <a:spcPct val="90000"/>
              </a:lnSpc>
            </a:pPr>
            <a:r>
              <a:rPr lang="en-US" sz="2400" smtClean="0">
                <a:ea typeface="ＭＳ Ｐゴシック" pitchFamily="1" charset="-128"/>
              </a:rPr>
              <a:t>Trials speeded up for political agitators</a:t>
            </a:r>
            <a:endParaRPr lang="en-US" sz="2400" b="1" smtClean="0">
              <a:ea typeface="ＭＳ Ｐゴシック" pitchFamily="1" charset="-128"/>
            </a:endParaRPr>
          </a:p>
          <a:p>
            <a:pPr lvl="1" eaLnBrk="1" hangingPunct="1">
              <a:lnSpc>
                <a:spcPct val="90000"/>
              </a:lnSpc>
            </a:pPr>
            <a:r>
              <a:rPr lang="en-US" sz="2400" smtClean="0">
                <a:ea typeface="ＭＳ Ｐゴシック" pitchFamily="1" charset="-128"/>
              </a:rPr>
              <a:t>Increased newspaper taxes</a:t>
            </a:r>
            <a:endParaRPr lang="en-US" sz="2400" b="1" smtClean="0">
              <a:ea typeface="ＭＳ Ｐゴシック" pitchFamily="1" charset="-128"/>
            </a:endParaRPr>
          </a:p>
          <a:p>
            <a:pPr lvl="1" eaLnBrk="1" hangingPunct="1">
              <a:lnSpc>
                <a:spcPct val="90000"/>
              </a:lnSpc>
            </a:pPr>
            <a:r>
              <a:rPr lang="en-US" sz="2400" smtClean="0">
                <a:ea typeface="ＭＳ Ｐゴシック" pitchFamily="1" charset="-128"/>
              </a:rPr>
              <a:t>Prohibited training of armed groups</a:t>
            </a:r>
            <a:endParaRPr lang="en-US" sz="2400" b="1" smtClean="0">
              <a:ea typeface="ＭＳ Ｐゴシック" pitchFamily="1" charset="-128"/>
            </a:endParaRPr>
          </a:p>
          <a:p>
            <a:pPr lvl="1" eaLnBrk="1" hangingPunct="1">
              <a:lnSpc>
                <a:spcPct val="90000"/>
              </a:lnSpc>
            </a:pPr>
            <a:r>
              <a:rPr lang="en-US" sz="2400" smtClean="0">
                <a:ea typeface="ＭＳ Ｐゴシック" pitchFamily="1" charset="-128"/>
              </a:rPr>
              <a:t>Allowed local officials to search homes</a:t>
            </a:r>
            <a:endParaRPr lang="en-US" sz="2400" b="1" smtClean="0">
              <a:ea typeface="ＭＳ Ｐゴシック" pitchFamily="1" charset="-128"/>
            </a:endParaRPr>
          </a:p>
          <a:p>
            <a:pPr eaLnBrk="1" hangingPunct="1">
              <a:lnSpc>
                <a:spcPct val="90000"/>
              </a:lnSpc>
            </a:pPr>
            <a:r>
              <a:rPr lang="en-US" sz="2800" b="1" smtClean="0">
                <a:ea typeface="ＭＳ Ｐゴシック" pitchFamily="1" charset="-128"/>
              </a:rPr>
              <a:t>Cato Street Conspiracy – </a:t>
            </a:r>
            <a:r>
              <a:rPr lang="en-US" sz="2800" smtClean="0">
                <a:ea typeface="ＭＳ Ｐゴシック" pitchFamily="1" charset="-128"/>
              </a:rPr>
              <a:t>plot by Radicals to blow up Cabinet failed</a:t>
            </a:r>
            <a:endParaRPr lang="en-US" sz="2800" b="1" smtClean="0">
              <a:ea typeface="ＭＳ Ｐゴシック" pitchFamily="1"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152400"/>
            <a:ext cx="7772400" cy="1143000"/>
          </a:xfrm>
        </p:spPr>
        <p:txBody>
          <a:bodyPr/>
          <a:lstStyle/>
          <a:p>
            <a:pPr eaLnBrk="1" hangingPunct="1"/>
            <a:r>
              <a:rPr lang="en-US" smtClean="0">
                <a:ea typeface="ＭＳ Ｐゴシック" pitchFamily="1" charset="-128"/>
              </a:rPr>
              <a:t>The Bourbon Restoration</a:t>
            </a:r>
            <a:endParaRPr lang="en-US" smtClean="0">
              <a:solidFill>
                <a:schemeClr val="tx1"/>
              </a:solidFill>
              <a:ea typeface="ＭＳ Ｐゴシック" pitchFamily="1" charset="-128"/>
            </a:endParaRPr>
          </a:p>
        </p:txBody>
      </p:sp>
      <p:sp>
        <p:nvSpPr>
          <p:cNvPr id="37891" name="Rectangle 3"/>
          <p:cNvSpPr>
            <a:spLocks noGrp="1" noChangeArrowheads="1"/>
          </p:cNvSpPr>
          <p:nvPr>
            <p:ph type="body" idx="1"/>
          </p:nvPr>
        </p:nvSpPr>
        <p:spPr>
          <a:xfrm>
            <a:off x="1062038" y="1538288"/>
            <a:ext cx="7769225" cy="4113212"/>
          </a:xfrm>
        </p:spPr>
        <p:txBody>
          <a:bodyPr/>
          <a:lstStyle/>
          <a:p>
            <a:pPr eaLnBrk="1" hangingPunct="1">
              <a:lnSpc>
                <a:spcPct val="90000"/>
              </a:lnSpc>
            </a:pPr>
            <a:r>
              <a:rPr lang="en-US" sz="2800" b="1" smtClean="0">
                <a:ea typeface="ＭＳ Ｐゴシック" pitchFamily="1" charset="-128"/>
              </a:rPr>
              <a:t>Louis XVIII </a:t>
            </a:r>
            <a:r>
              <a:rPr lang="en-US" sz="2800" smtClean="0">
                <a:ea typeface="ＭＳ Ｐゴシック" pitchFamily="1" charset="-128"/>
              </a:rPr>
              <a:t>– becomes monarch in 1814 and agrees to be constitutional monarch</a:t>
            </a:r>
            <a:endParaRPr lang="en-US" sz="2800" b="1" smtClean="0">
              <a:ea typeface="ＭＳ Ｐゴシック" pitchFamily="1" charset="-128"/>
            </a:endParaRPr>
          </a:p>
          <a:p>
            <a:pPr eaLnBrk="1" hangingPunct="1">
              <a:lnSpc>
                <a:spcPct val="90000"/>
              </a:lnSpc>
            </a:pPr>
            <a:r>
              <a:rPr lang="en-US" sz="2800" b="1" smtClean="0">
                <a:ea typeface="ＭＳ Ｐゴシック" pitchFamily="1" charset="-128"/>
              </a:rPr>
              <a:t>The Charter </a:t>
            </a:r>
            <a:r>
              <a:rPr lang="en-US" sz="2800" smtClean="0">
                <a:ea typeface="ＭＳ Ｐゴシック" pitchFamily="1" charset="-128"/>
              </a:rPr>
              <a:t>– provided for a hereditary monarchy and a bicameral legislature</a:t>
            </a:r>
            <a:endParaRPr lang="en-US" sz="2800" b="1" smtClean="0">
              <a:ea typeface="ＭＳ Ｐゴシック" pitchFamily="1" charset="-128"/>
            </a:endParaRPr>
          </a:p>
          <a:p>
            <a:pPr lvl="1" eaLnBrk="1" hangingPunct="1">
              <a:lnSpc>
                <a:spcPct val="90000"/>
              </a:lnSpc>
            </a:pPr>
            <a:r>
              <a:rPr lang="en-US" sz="2400" smtClean="0">
                <a:ea typeface="ＭＳ Ｐゴシック" pitchFamily="1" charset="-128"/>
              </a:rPr>
              <a:t>Guaranteed most of the Declaration of the Rights of Man and Citizen</a:t>
            </a:r>
            <a:endParaRPr lang="en-US" sz="2400" b="1" smtClean="0">
              <a:ea typeface="ＭＳ Ｐゴシック" pitchFamily="1" charset="-128"/>
            </a:endParaRPr>
          </a:p>
          <a:p>
            <a:pPr lvl="1" eaLnBrk="1" hangingPunct="1">
              <a:lnSpc>
                <a:spcPct val="90000"/>
              </a:lnSpc>
            </a:pPr>
            <a:r>
              <a:rPr lang="en-US" sz="2400" smtClean="0">
                <a:ea typeface="ＭＳ Ｐゴシック" pitchFamily="1" charset="-128"/>
              </a:rPr>
              <a:t>Religious toleration – but Roman Catholicism official language</a:t>
            </a:r>
            <a:endParaRPr lang="en-US" sz="2400" b="1" smtClean="0">
              <a:ea typeface="ＭＳ Ｐゴシック" pitchFamily="1" charset="-128"/>
            </a:endParaRPr>
          </a:p>
          <a:p>
            <a:pPr eaLnBrk="1" hangingPunct="1">
              <a:lnSpc>
                <a:spcPct val="90000"/>
              </a:lnSpc>
            </a:pPr>
            <a:r>
              <a:rPr lang="en-US" sz="2800" smtClean="0">
                <a:ea typeface="ＭＳ Ｐゴシック" pitchFamily="1" charset="-128"/>
              </a:rPr>
              <a:t>Ultraroyalism – as revenge for the Revolution, royalists in the south and west of France practically drive the liberals out of politics and into a near illegal status </a:t>
            </a:r>
            <a:endParaRPr lang="en-US" sz="2800" b="1" smtClean="0">
              <a:ea typeface="ＭＳ Ｐゴシック" pitchFamily="1"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ea typeface="ＭＳ Ｐゴシック" pitchFamily="1" charset="-128"/>
              </a:rPr>
              <a:t>The Conservative </a:t>
            </a:r>
            <a:br>
              <a:rPr lang="en-US" smtClean="0">
                <a:ea typeface="ＭＳ Ｐゴシック" pitchFamily="1" charset="-128"/>
              </a:rPr>
            </a:br>
            <a:r>
              <a:rPr lang="en-US" smtClean="0">
                <a:ea typeface="ＭＳ Ｐゴシック" pitchFamily="1" charset="-128"/>
              </a:rPr>
              <a:t>International Order</a:t>
            </a:r>
            <a:endParaRPr lang="en-US" smtClean="0">
              <a:solidFill>
                <a:schemeClr val="tx1"/>
              </a:solidFill>
              <a:ea typeface="ＭＳ Ｐゴシック" pitchFamily="1" charset="-128"/>
            </a:endParaRPr>
          </a:p>
        </p:txBody>
      </p:sp>
      <p:sp>
        <p:nvSpPr>
          <p:cNvPr id="40963" name="Rectangle 3"/>
          <p:cNvSpPr>
            <a:spLocks noGrp="1" noChangeArrowheads="1"/>
          </p:cNvSpPr>
          <p:nvPr>
            <p:ph type="body" idx="1"/>
          </p:nvPr>
        </p:nvSpPr>
        <p:spPr/>
        <p:txBody>
          <a:bodyPr/>
          <a:lstStyle/>
          <a:p>
            <a:pPr eaLnBrk="1" hangingPunct="1">
              <a:lnSpc>
                <a:spcPct val="90000"/>
              </a:lnSpc>
            </a:pPr>
            <a:r>
              <a:rPr lang="en-US" sz="2800" smtClean="0">
                <a:ea typeface="ＭＳ Ｐゴシック" pitchFamily="1" charset="-128"/>
              </a:rPr>
              <a:t>The </a:t>
            </a:r>
            <a:r>
              <a:rPr lang="en-US" sz="2800" b="1" smtClean="0">
                <a:ea typeface="ＭＳ Ｐゴシック" pitchFamily="1" charset="-128"/>
              </a:rPr>
              <a:t>Concert of Europe </a:t>
            </a:r>
            <a:r>
              <a:rPr lang="en-US" sz="2800" smtClean="0">
                <a:ea typeface="ＭＳ Ｐゴシック" pitchFamily="1" charset="-128"/>
              </a:rPr>
              <a:t>– nations from the Congress of Vienna agree that one nation cannot take major action in international affairs without working with the others</a:t>
            </a:r>
          </a:p>
          <a:p>
            <a:pPr eaLnBrk="1" hangingPunct="1">
              <a:lnSpc>
                <a:spcPct val="90000"/>
              </a:lnSpc>
            </a:pPr>
            <a:r>
              <a:rPr lang="en-US" sz="2800" smtClean="0">
                <a:ea typeface="ＭＳ Ｐゴシック" pitchFamily="1" charset="-128"/>
              </a:rPr>
              <a:t>The congress system</a:t>
            </a:r>
            <a:r>
              <a:rPr lang="en-US" sz="2800" b="1" smtClean="0">
                <a:ea typeface="ＭＳ Ｐゴシック" pitchFamily="1" charset="-128"/>
              </a:rPr>
              <a:t> – </a:t>
            </a:r>
            <a:r>
              <a:rPr lang="en-US" sz="2800" smtClean="0">
                <a:ea typeface="ＭＳ Ｐゴシック" pitchFamily="1" charset="-128"/>
              </a:rPr>
              <a:t>the Congress of Vienna removes troops from France after they had paid their war reparations</a:t>
            </a:r>
          </a:p>
          <a:p>
            <a:pPr lvl="1" eaLnBrk="1" hangingPunct="1">
              <a:lnSpc>
                <a:spcPct val="90000"/>
              </a:lnSpc>
            </a:pPr>
            <a:r>
              <a:rPr lang="en-US" sz="2400" b="1" smtClean="0">
                <a:ea typeface="ＭＳ Ｐゴシック" pitchFamily="1" charset="-128"/>
              </a:rPr>
              <a:t>Tsar Alexander I</a:t>
            </a:r>
            <a:r>
              <a:rPr lang="en-US" sz="2400" smtClean="0">
                <a:ea typeface="ＭＳ Ｐゴシック" pitchFamily="1" charset="-128"/>
              </a:rPr>
              <a:t> of Russia wants to keep Quadruple Alliance and uphold existing borders</a:t>
            </a:r>
          </a:p>
          <a:p>
            <a:pPr lvl="1" eaLnBrk="1" hangingPunct="1">
              <a:lnSpc>
                <a:spcPct val="90000"/>
              </a:lnSpc>
            </a:pPr>
            <a:r>
              <a:rPr lang="en-US" sz="2400" b="1" smtClean="0">
                <a:ea typeface="ＭＳ Ｐゴシック" pitchFamily="1" charset="-128"/>
              </a:rPr>
              <a:t>Castlereagh</a:t>
            </a:r>
            <a:r>
              <a:rPr lang="en-US" sz="2400" smtClean="0">
                <a:ea typeface="ＭＳ Ｐゴシック" pitchFamily="1" charset="-128"/>
              </a:rPr>
              <a:t>, representing Britain, feels Alliance was only to stop French aggression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ea typeface="ＭＳ Ｐゴシック" pitchFamily="1" charset="-128"/>
              </a:rPr>
              <a:t>The Spanish Revolution of 1820</a:t>
            </a:r>
            <a:endParaRPr lang="en-US" smtClean="0">
              <a:solidFill>
                <a:schemeClr val="tx1"/>
              </a:solidFill>
              <a:ea typeface="ＭＳ Ｐゴシック" pitchFamily="1" charset="-128"/>
            </a:endParaRPr>
          </a:p>
        </p:txBody>
      </p:sp>
      <p:sp>
        <p:nvSpPr>
          <p:cNvPr id="41987" name="Rectangle 3"/>
          <p:cNvSpPr>
            <a:spLocks noGrp="1" noChangeArrowheads="1"/>
          </p:cNvSpPr>
          <p:nvPr>
            <p:ph type="body" idx="1"/>
          </p:nvPr>
        </p:nvSpPr>
        <p:spPr/>
        <p:txBody>
          <a:bodyPr/>
          <a:lstStyle/>
          <a:p>
            <a:pPr eaLnBrk="1" hangingPunct="1">
              <a:lnSpc>
                <a:spcPct val="90000"/>
              </a:lnSpc>
            </a:pPr>
            <a:r>
              <a:rPr lang="en-US" sz="2800" smtClean="0">
                <a:ea typeface="ＭＳ Ｐゴシック" pitchFamily="1" charset="-128"/>
              </a:rPr>
              <a:t>Spain revolts against its monarch Bourbon Ferdinand VII </a:t>
            </a:r>
          </a:p>
          <a:p>
            <a:pPr eaLnBrk="1" hangingPunct="1">
              <a:lnSpc>
                <a:spcPct val="90000"/>
              </a:lnSpc>
            </a:pPr>
            <a:r>
              <a:rPr lang="en-US" sz="2800" smtClean="0">
                <a:ea typeface="ＭＳ Ｐゴシック" pitchFamily="1" charset="-128"/>
              </a:rPr>
              <a:t>France, with permission from Austria, Prussia, and Russia, but not Britain, under the </a:t>
            </a:r>
            <a:r>
              <a:rPr lang="en-US" sz="2800" b="1" smtClean="0">
                <a:ea typeface="ＭＳ Ｐゴシック" pitchFamily="1" charset="-128"/>
              </a:rPr>
              <a:t>Congress of Verona</a:t>
            </a:r>
            <a:r>
              <a:rPr lang="en-US" sz="2800" smtClean="0">
                <a:ea typeface="ＭＳ Ｐゴシック" pitchFamily="1" charset="-128"/>
              </a:rPr>
              <a:t>, moves in to restore order and keep </a:t>
            </a:r>
            <a:r>
              <a:rPr lang="en-US" sz="2800" b="1" smtClean="0">
                <a:ea typeface="ＭＳ Ｐゴシック" pitchFamily="1" charset="-128"/>
              </a:rPr>
              <a:t>Bourbon Ferdinand VII</a:t>
            </a:r>
            <a:r>
              <a:rPr lang="en-US" sz="2800" smtClean="0">
                <a:ea typeface="ＭＳ Ｐゴシック" pitchFamily="1" charset="-128"/>
              </a:rPr>
              <a:t> in power</a:t>
            </a:r>
          </a:p>
          <a:p>
            <a:pPr eaLnBrk="1" hangingPunct="1">
              <a:lnSpc>
                <a:spcPct val="90000"/>
              </a:lnSpc>
            </a:pPr>
            <a:r>
              <a:rPr lang="en-US" sz="2800" smtClean="0">
                <a:ea typeface="ＭＳ Ｐゴシック" pitchFamily="1" charset="-128"/>
              </a:rPr>
              <a:t>France gains land</a:t>
            </a:r>
          </a:p>
          <a:p>
            <a:pPr eaLnBrk="1" hangingPunct="1">
              <a:lnSpc>
                <a:spcPct val="90000"/>
              </a:lnSpc>
            </a:pPr>
            <a:r>
              <a:rPr lang="en-US" sz="2800" smtClean="0">
                <a:ea typeface="ＭＳ Ｐゴシック" pitchFamily="1" charset="-128"/>
              </a:rPr>
              <a:t>English foreign minister, </a:t>
            </a:r>
            <a:r>
              <a:rPr lang="en-US" sz="2800" b="1" smtClean="0">
                <a:ea typeface="ＭＳ Ｐゴシック" pitchFamily="1" charset="-128"/>
              </a:rPr>
              <a:t>George Canning</a:t>
            </a:r>
            <a:r>
              <a:rPr lang="en-US" sz="2800" smtClean="0">
                <a:ea typeface="ＭＳ Ｐゴシック" pitchFamily="1" charset="-128"/>
              </a:rPr>
              <a:t>,</a:t>
            </a:r>
            <a:r>
              <a:rPr lang="en-US" sz="2800" b="1" smtClean="0">
                <a:ea typeface="ＭＳ Ｐゴシック" pitchFamily="1" charset="-128"/>
              </a:rPr>
              <a:t> </a:t>
            </a:r>
            <a:r>
              <a:rPr lang="en-US" sz="2800" smtClean="0">
                <a:ea typeface="ＭＳ Ｐゴシック" pitchFamily="1" charset="-128"/>
              </a:rPr>
              <a:t>attempts to stop further European colonization in Latin America by abiding by the Monroe Doctrine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a:srcRect/>
          <a:stretch>
            <a:fillRect/>
          </a:stretch>
        </p:blipFill>
        <p:spPr bwMode="auto">
          <a:xfrm>
            <a:off x="2184400" y="215900"/>
            <a:ext cx="5359400"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ea typeface="ＭＳ Ｐゴシック" pitchFamily="1" charset="-128"/>
              </a:rPr>
              <a:t>Revolt Against Ottoman Rule</a:t>
            </a:r>
            <a:endParaRPr lang="en-US" smtClean="0">
              <a:solidFill>
                <a:schemeClr val="tx1"/>
              </a:solidFill>
              <a:ea typeface="ＭＳ Ｐゴシック" pitchFamily="1" charset="-128"/>
            </a:endParaRPr>
          </a:p>
        </p:txBody>
      </p:sp>
      <p:sp>
        <p:nvSpPr>
          <p:cNvPr id="43011" name="Rectangle 3"/>
          <p:cNvSpPr>
            <a:spLocks noGrp="1" noChangeArrowheads="1"/>
          </p:cNvSpPr>
          <p:nvPr>
            <p:ph type="body" idx="1"/>
          </p:nvPr>
        </p:nvSpPr>
        <p:spPr>
          <a:xfrm>
            <a:off x="1062038" y="1766888"/>
            <a:ext cx="7769225" cy="4862512"/>
          </a:xfrm>
        </p:spPr>
        <p:txBody>
          <a:bodyPr/>
          <a:lstStyle/>
          <a:p>
            <a:pPr eaLnBrk="1" hangingPunct="1"/>
            <a:r>
              <a:rPr lang="en-US" sz="2800" smtClean="0">
                <a:ea typeface="ＭＳ Ｐゴシック" pitchFamily="1" charset="-128"/>
              </a:rPr>
              <a:t>The Greek Revolution of 1821 – Greece revolts against Ottoman rule in 1821</a:t>
            </a:r>
          </a:p>
          <a:p>
            <a:pPr lvl="1" eaLnBrk="1" hangingPunct="1"/>
            <a:r>
              <a:rPr lang="en-US" sz="2400" smtClean="0">
                <a:ea typeface="ＭＳ Ｐゴシック" pitchFamily="1" charset="-128"/>
              </a:rPr>
              <a:t>Britain , France, and Russia conclude that an independent Greece would benefit strategic interests</a:t>
            </a:r>
          </a:p>
          <a:p>
            <a:pPr lvl="1" eaLnBrk="1" hangingPunct="1"/>
            <a:r>
              <a:rPr lang="en-US" sz="2400" b="1" smtClean="0">
                <a:ea typeface="ＭＳ Ｐゴシック" pitchFamily="1" charset="-128"/>
              </a:rPr>
              <a:t>Otto I </a:t>
            </a:r>
            <a:r>
              <a:rPr lang="en-US" sz="2400" smtClean="0">
                <a:ea typeface="ＭＳ Ｐゴシック" pitchFamily="1" charset="-128"/>
              </a:rPr>
              <a:t>is declared first king of the new Greek kingdom</a:t>
            </a:r>
            <a:endParaRPr lang="en-US" sz="2400" b="1" smtClean="0">
              <a:ea typeface="ＭＳ Ｐゴシック" pitchFamily="1" charset="-128"/>
            </a:endParaRPr>
          </a:p>
          <a:p>
            <a:pPr eaLnBrk="1" hangingPunct="1"/>
            <a:r>
              <a:rPr lang="en-US" sz="2800" smtClean="0">
                <a:ea typeface="ＭＳ Ｐゴシック" pitchFamily="1" charset="-128"/>
              </a:rPr>
              <a:t>Serbian Independence of 1830 – granted by the Ottoman sultan after years of revolts and fighting</a:t>
            </a:r>
            <a:endParaRPr lang="en-US" sz="2800" b="1" smtClean="0">
              <a:ea typeface="ＭＳ Ｐゴシック" pitchFamily="1" charset="-128"/>
            </a:endParaRPr>
          </a:p>
          <a:p>
            <a:pPr lvl="1" eaLnBrk="1" hangingPunct="1"/>
            <a:r>
              <a:rPr lang="en-US" sz="2400" smtClean="0">
                <a:ea typeface="ＭＳ Ｐゴシック" pitchFamily="1" charset="-128"/>
              </a:rPr>
              <a:t>Serbia comes under the protection of Russia in 1820s</a:t>
            </a:r>
            <a:endParaRPr lang="en-US" sz="2400" b="1" smtClean="0">
              <a:ea typeface="ＭＳ Ｐゴシック" pitchFamily="1" charset="-128"/>
            </a:endParaRPr>
          </a:p>
          <a:p>
            <a:pPr lvl="1" eaLnBrk="1" hangingPunct="1"/>
            <a:r>
              <a:rPr lang="en-US" sz="2400" smtClean="0">
                <a:ea typeface="ＭＳ Ｐゴシック" pitchFamily="1" charset="-128"/>
              </a:rPr>
              <a:t>1856 – officially under the protection of the great powers, but still has special relationship with Russia </a:t>
            </a:r>
            <a:endParaRPr lang="en-US" sz="2400" b="1" smtClean="0">
              <a:ea typeface="ＭＳ Ｐゴシック" pitchFamily="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ea typeface="ＭＳ Ｐゴシック" pitchFamily="1" charset="-128"/>
              </a:rPr>
              <a:t>Nationalism</a:t>
            </a:r>
            <a:endParaRPr lang="en-US" smtClean="0">
              <a:solidFill>
                <a:schemeClr val="tx1"/>
              </a:solidFill>
              <a:ea typeface="ＭＳ Ｐゴシック" pitchFamily="1" charset="-128"/>
            </a:endParaRPr>
          </a:p>
        </p:txBody>
      </p:sp>
      <p:sp>
        <p:nvSpPr>
          <p:cNvPr id="17411" name="Rectangle 3"/>
          <p:cNvSpPr>
            <a:spLocks noGrp="1" noChangeArrowheads="1"/>
          </p:cNvSpPr>
          <p:nvPr>
            <p:ph type="body" idx="1"/>
          </p:nvPr>
        </p:nvSpPr>
        <p:spPr/>
        <p:txBody>
          <a:bodyPr/>
          <a:lstStyle/>
          <a:p>
            <a:pPr eaLnBrk="1" hangingPunct="1"/>
            <a:r>
              <a:rPr lang="en-US" b="1" smtClean="0">
                <a:ea typeface="ＭＳ Ｐゴシック" pitchFamily="1" charset="-128"/>
              </a:rPr>
              <a:t>Nationalism – </a:t>
            </a:r>
            <a:r>
              <a:rPr lang="en-US" smtClean="0">
                <a:ea typeface="ＭＳ Ｐゴシック" pitchFamily="1" charset="-128"/>
              </a:rPr>
              <a:t>people are brought together by common bonds of language, customs, culture, and history</a:t>
            </a:r>
          </a:p>
          <a:p>
            <a:pPr eaLnBrk="1" hangingPunct="1"/>
            <a:r>
              <a:rPr lang="en-US" smtClean="0">
                <a:ea typeface="ＭＳ Ｐゴシック" pitchFamily="1" charset="-128"/>
              </a:rPr>
              <a:t>Developed in Europe in late 18</a:t>
            </a:r>
            <a:r>
              <a:rPr lang="en-US" baseline="30000" smtClean="0">
                <a:ea typeface="ＭＳ Ｐゴシック" pitchFamily="1" charset="-128"/>
              </a:rPr>
              <a:t>th</a:t>
            </a:r>
            <a:r>
              <a:rPr lang="en-US" smtClean="0">
                <a:ea typeface="ＭＳ Ｐゴシック" pitchFamily="1" charset="-128"/>
              </a:rPr>
              <a:t> and early 19</a:t>
            </a:r>
            <a:r>
              <a:rPr lang="en-US" baseline="30000" smtClean="0">
                <a:ea typeface="ＭＳ Ｐゴシック" pitchFamily="1" charset="-128"/>
              </a:rPr>
              <a:t>th</a:t>
            </a:r>
            <a:r>
              <a:rPr lang="en-US" smtClean="0">
                <a:ea typeface="ＭＳ Ｐゴシック" pitchFamily="1" charset="-128"/>
              </a:rPr>
              <a:t> centuries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3"/>
          <a:srcRect/>
          <a:stretch>
            <a:fillRect/>
          </a:stretch>
        </p:blipFill>
        <p:spPr bwMode="auto">
          <a:xfrm>
            <a:off x="990600" y="231775"/>
            <a:ext cx="8029575" cy="6394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ea typeface="ＭＳ Ｐゴシック" pitchFamily="1" charset="-128"/>
              </a:rPr>
              <a:t>Vienna Settlement Opponents</a:t>
            </a:r>
            <a:endParaRPr lang="en-US" smtClean="0">
              <a:solidFill>
                <a:schemeClr val="tx1"/>
              </a:solidFill>
              <a:ea typeface="ＭＳ Ｐゴシック" pitchFamily="1" charset="-128"/>
            </a:endParaRPr>
          </a:p>
        </p:txBody>
      </p:sp>
      <p:sp>
        <p:nvSpPr>
          <p:cNvPr id="20483" name="Rectangle 3"/>
          <p:cNvSpPr>
            <a:spLocks noGrp="1" noChangeArrowheads="1"/>
          </p:cNvSpPr>
          <p:nvPr>
            <p:ph type="body" idx="1"/>
          </p:nvPr>
        </p:nvSpPr>
        <p:spPr/>
        <p:txBody>
          <a:bodyPr/>
          <a:lstStyle/>
          <a:p>
            <a:pPr eaLnBrk="1" hangingPunct="1">
              <a:lnSpc>
                <a:spcPct val="90000"/>
              </a:lnSpc>
            </a:pPr>
            <a:r>
              <a:rPr lang="en-US" smtClean="0">
                <a:ea typeface="ＭＳ Ｐゴシック" pitchFamily="1" charset="-128"/>
              </a:rPr>
              <a:t>Nationalists felt nations should be based on ethnicity, not monarchies and dynasties (Congress of Vienna) as basis for national unity</a:t>
            </a:r>
          </a:p>
          <a:p>
            <a:pPr eaLnBrk="1" hangingPunct="1">
              <a:lnSpc>
                <a:spcPct val="90000"/>
              </a:lnSpc>
            </a:pPr>
            <a:r>
              <a:rPr lang="en-US" smtClean="0">
                <a:ea typeface="ＭＳ Ｐゴシック" pitchFamily="1" charset="-128"/>
              </a:rPr>
              <a:t>Nations based on qualities of people not rulers</a:t>
            </a:r>
          </a:p>
          <a:p>
            <a:pPr eaLnBrk="1" hangingPunct="1">
              <a:lnSpc>
                <a:spcPct val="90000"/>
              </a:lnSpc>
            </a:pPr>
            <a:r>
              <a:rPr lang="en-US" smtClean="0">
                <a:ea typeface="ＭＳ Ｐゴシック" pitchFamily="1" charset="-128"/>
              </a:rPr>
              <a:t>Confusion, though, because of minority groups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ea typeface="ＭＳ Ｐゴシック" pitchFamily="1" charset="-128"/>
              </a:rPr>
              <a:t>National Languages</a:t>
            </a:r>
            <a:endParaRPr lang="en-US" smtClean="0">
              <a:solidFill>
                <a:schemeClr val="tx1"/>
              </a:solidFill>
              <a:ea typeface="ＭＳ Ｐゴシック" pitchFamily="1" charset="-128"/>
            </a:endParaRPr>
          </a:p>
        </p:txBody>
      </p:sp>
      <p:sp>
        <p:nvSpPr>
          <p:cNvPr id="21507" name="Rectangle 3"/>
          <p:cNvSpPr>
            <a:spLocks noGrp="1" noChangeArrowheads="1"/>
          </p:cNvSpPr>
          <p:nvPr>
            <p:ph type="body" idx="1"/>
          </p:nvPr>
        </p:nvSpPr>
        <p:spPr/>
        <p:txBody>
          <a:bodyPr/>
          <a:lstStyle/>
          <a:p>
            <a:pPr eaLnBrk="1" hangingPunct="1"/>
            <a:r>
              <a:rPr lang="en-US" smtClean="0">
                <a:ea typeface="ＭＳ Ｐゴシック" pitchFamily="1" charset="-128"/>
              </a:rPr>
              <a:t>Nations created based on unifying languages</a:t>
            </a:r>
          </a:p>
          <a:p>
            <a:pPr eaLnBrk="1" hangingPunct="1"/>
            <a:r>
              <a:rPr lang="en-US" smtClean="0">
                <a:ea typeface="ＭＳ Ｐゴシック" pitchFamily="1" charset="-128"/>
              </a:rPr>
              <a:t>National languages replaced local dialects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ea typeface="ＭＳ Ｐゴシック" pitchFamily="1" charset="-128"/>
              </a:rPr>
              <a:t>Meaning of Nationhood</a:t>
            </a:r>
            <a:endParaRPr lang="en-US" smtClean="0">
              <a:solidFill>
                <a:schemeClr val="tx1"/>
              </a:solidFill>
              <a:ea typeface="ＭＳ Ｐゴシック" pitchFamily="1" charset="-128"/>
            </a:endParaRPr>
          </a:p>
        </p:txBody>
      </p:sp>
      <p:sp>
        <p:nvSpPr>
          <p:cNvPr id="22531" name="Rectangle 3"/>
          <p:cNvSpPr>
            <a:spLocks noGrp="1" noChangeArrowheads="1"/>
          </p:cNvSpPr>
          <p:nvPr>
            <p:ph type="body" idx="1"/>
          </p:nvPr>
        </p:nvSpPr>
        <p:spPr/>
        <p:txBody>
          <a:bodyPr/>
          <a:lstStyle/>
          <a:p>
            <a:pPr eaLnBrk="1" hangingPunct="1">
              <a:lnSpc>
                <a:spcPct val="90000"/>
              </a:lnSpc>
            </a:pPr>
            <a:r>
              <a:rPr lang="en-US" smtClean="0">
                <a:ea typeface="ＭＳ Ｐゴシック" pitchFamily="1" charset="-128"/>
              </a:rPr>
              <a:t>Some people argued nationalism was based on eliminating dynastic states and having administrative and economic efficiency</a:t>
            </a:r>
          </a:p>
          <a:p>
            <a:pPr eaLnBrk="1" hangingPunct="1">
              <a:lnSpc>
                <a:spcPct val="90000"/>
              </a:lnSpc>
            </a:pPr>
            <a:r>
              <a:rPr lang="en-US" smtClean="0">
                <a:ea typeface="ＭＳ Ｐゴシック" pitchFamily="1" charset="-128"/>
              </a:rPr>
              <a:t>Others argued nations created and kept on the basis of the divine order of things</a:t>
            </a:r>
          </a:p>
          <a:p>
            <a:pPr eaLnBrk="1" hangingPunct="1">
              <a:lnSpc>
                <a:spcPct val="90000"/>
              </a:lnSpc>
            </a:pPr>
            <a:r>
              <a:rPr lang="en-US" smtClean="0">
                <a:ea typeface="ＭＳ Ｐゴシック" pitchFamily="1" charset="-128"/>
              </a:rPr>
              <a:t>Not all ethnic groups ended up becoming nations, as you needed to be large enough to establish an economy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ea typeface="ＭＳ Ｐゴシック" pitchFamily="1" charset="-128"/>
              </a:rPr>
              <a:t>Nationalistic Pressure</a:t>
            </a:r>
            <a:endParaRPr lang="en-US" smtClean="0">
              <a:solidFill>
                <a:schemeClr val="tx1"/>
              </a:solidFill>
              <a:ea typeface="ＭＳ Ｐゴシック" pitchFamily="1" charset="-128"/>
            </a:endParaRPr>
          </a:p>
        </p:txBody>
      </p:sp>
      <p:sp>
        <p:nvSpPr>
          <p:cNvPr id="23555" name="Rectangle 3"/>
          <p:cNvSpPr>
            <a:spLocks noGrp="1" noChangeArrowheads="1"/>
          </p:cNvSpPr>
          <p:nvPr>
            <p:ph type="body" idx="1"/>
          </p:nvPr>
        </p:nvSpPr>
        <p:spPr/>
        <p:txBody>
          <a:bodyPr/>
          <a:lstStyle/>
          <a:p>
            <a:pPr eaLnBrk="1" hangingPunct="1">
              <a:lnSpc>
                <a:spcPct val="90000"/>
              </a:lnSpc>
            </a:pPr>
            <a:r>
              <a:rPr lang="en-US" sz="2400" smtClean="0">
                <a:ea typeface="ＭＳ Ｐゴシック" pitchFamily="1" charset="-128"/>
              </a:rPr>
              <a:t>Nationalists challenged political status quo in six different European areas:</a:t>
            </a:r>
          </a:p>
          <a:p>
            <a:pPr lvl="1" eaLnBrk="1" hangingPunct="1">
              <a:lnSpc>
                <a:spcPct val="90000"/>
              </a:lnSpc>
            </a:pPr>
            <a:r>
              <a:rPr lang="en-US" sz="2000" smtClean="0">
                <a:ea typeface="ＭＳ Ｐゴシック" pitchFamily="1" charset="-128"/>
              </a:rPr>
              <a:t>England brought Ireland under British rule in 1800, causing problems for two centuries</a:t>
            </a:r>
          </a:p>
          <a:p>
            <a:pPr lvl="1" eaLnBrk="1" hangingPunct="1">
              <a:lnSpc>
                <a:spcPct val="90000"/>
              </a:lnSpc>
            </a:pPr>
            <a:r>
              <a:rPr lang="en-US" sz="2000" smtClean="0">
                <a:ea typeface="ＭＳ Ｐゴシック" pitchFamily="1" charset="-128"/>
              </a:rPr>
              <a:t>Germany pitted Austria and Prussia against one another</a:t>
            </a:r>
          </a:p>
          <a:p>
            <a:pPr lvl="1" eaLnBrk="1" hangingPunct="1">
              <a:lnSpc>
                <a:spcPct val="90000"/>
              </a:lnSpc>
            </a:pPr>
            <a:r>
              <a:rPr lang="en-US" sz="2000" smtClean="0">
                <a:ea typeface="ＭＳ Ｐゴシック" pitchFamily="1" charset="-128"/>
              </a:rPr>
              <a:t>Italy sought to take over Italian peninsula from Austria</a:t>
            </a:r>
          </a:p>
          <a:p>
            <a:pPr lvl="1" eaLnBrk="1" hangingPunct="1">
              <a:lnSpc>
                <a:spcPct val="90000"/>
              </a:lnSpc>
            </a:pPr>
            <a:r>
              <a:rPr lang="en-US" sz="2000" smtClean="0">
                <a:ea typeface="ＭＳ Ｐゴシック" pitchFamily="1" charset="-128"/>
              </a:rPr>
              <a:t>Poland struggled with Russia over independence</a:t>
            </a:r>
          </a:p>
          <a:p>
            <a:pPr lvl="1" eaLnBrk="1" hangingPunct="1">
              <a:lnSpc>
                <a:spcPct val="90000"/>
              </a:lnSpc>
            </a:pPr>
            <a:r>
              <a:rPr lang="en-US" sz="2000" smtClean="0">
                <a:ea typeface="ＭＳ Ｐゴシック" pitchFamily="1" charset="-128"/>
              </a:rPr>
              <a:t>Eastern Europe – Hungarians, Czechs, and Slovenes sought independence from Austria</a:t>
            </a:r>
          </a:p>
          <a:p>
            <a:pPr lvl="1" eaLnBrk="1" hangingPunct="1">
              <a:lnSpc>
                <a:spcPct val="90000"/>
              </a:lnSpc>
            </a:pPr>
            <a:r>
              <a:rPr lang="en-US" sz="2000" smtClean="0">
                <a:ea typeface="ＭＳ Ｐゴシック" pitchFamily="1" charset="-128"/>
              </a:rPr>
              <a:t>Serbs, Greeks, Albanians, Romanians, and Bulgarians sought independence from the Ottomans and Russians</a:t>
            </a:r>
          </a:p>
          <a:p>
            <a:pPr eaLnBrk="1" hangingPunct="1">
              <a:lnSpc>
                <a:spcPct val="90000"/>
              </a:lnSpc>
            </a:pPr>
            <a:r>
              <a:rPr lang="en-US" sz="2400" smtClean="0">
                <a:ea typeface="ＭＳ Ｐゴシック" pitchFamily="1" charset="-128"/>
              </a:rPr>
              <a:t>In each area, nationalistic feelings ebbed and flowed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5778" name="Picture 2"/>
          <p:cNvPicPr>
            <a:picLocks noChangeAspect="1" noChangeArrowheads="1"/>
          </p:cNvPicPr>
          <p:nvPr/>
        </p:nvPicPr>
        <p:blipFill>
          <a:blip r:embed="rId2"/>
          <a:srcRect/>
          <a:stretch>
            <a:fillRect/>
          </a:stretch>
        </p:blipFill>
        <p:spPr bwMode="auto">
          <a:xfrm>
            <a:off x="332689" y="38100"/>
            <a:ext cx="8811311" cy="6819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2001:Templates:Presentations:Designs:Expedition</Template>
  <TotalTime>642</TotalTime>
  <Words>1327</Words>
  <Application>Microsoft Office PowerPoint</Application>
  <PresentationFormat>On-screen Show (4:3)</PresentationFormat>
  <Paragraphs>125</Paragraphs>
  <Slides>28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Times</vt:lpstr>
      <vt:lpstr>Times New Roman</vt:lpstr>
      <vt:lpstr>Wingdings</vt:lpstr>
      <vt:lpstr>Expedition</vt:lpstr>
      <vt:lpstr>PowerPoint Presentation</vt:lpstr>
      <vt:lpstr>PowerPoint Presentation</vt:lpstr>
      <vt:lpstr>Nationalism</vt:lpstr>
      <vt:lpstr>PowerPoint Presentation</vt:lpstr>
      <vt:lpstr>Vienna Settlement Opponents</vt:lpstr>
      <vt:lpstr>National Languages</vt:lpstr>
      <vt:lpstr>Meaning of Nationhood</vt:lpstr>
      <vt:lpstr>Nationalistic Pressure</vt:lpstr>
      <vt:lpstr>PowerPoint Presentation</vt:lpstr>
      <vt:lpstr>PowerPoint Presentation</vt:lpstr>
      <vt:lpstr>PowerPoint Presentation</vt:lpstr>
      <vt:lpstr>Early 19th Century Liberals </vt:lpstr>
      <vt:lpstr>PowerPoint Presentation</vt:lpstr>
      <vt:lpstr>Conservative Outlooks </vt:lpstr>
      <vt:lpstr>Hapsburg Empire</vt:lpstr>
      <vt:lpstr>PowerPoint Presentation</vt:lpstr>
      <vt:lpstr>PowerPoint Presentation</vt:lpstr>
      <vt:lpstr>Defeat of Prussian Reform</vt:lpstr>
      <vt:lpstr>Burschenschaften  and the Carlsbad Decrees</vt:lpstr>
      <vt:lpstr>PowerPoint Presentation</vt:lpstr>
      <vt:lpstr>PowerPoint Presentation</vt:lpstr>
      <vt:lpstr>Postwar Repression  in Great Britain</vt:lpstr>
      <vt:lpstr>Continued Repression  in Great Britain</vt:lpstr>
      <vt:lpstr>The Bourbon Restoration</vt:lpstr>
      <vt:lpstr>The Conservative  International Order</vt:lpstr>
      <vt:lpstr>The Spanish Revolution of 1820</vt:lpstr>
      <vt:lpstr>PowerPoint Presentation</vt:lpstr>
      <vt:lpstr>Revolt Against Ottoman Rule</vt:lpstr>
    </vt:vector>
  </TitlesOfParts>
  <Company>Gex,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J. Russell</dc:creator>
  <cp:lastModifiedBy>Phillip Lin</cp:lastModifiedBy>
  <cp:revision>20</cp:revision>
  <dcterms:created xsi:type="dcterms:W3CDTF">2006-06-27T13:43:10Z</dcterms:created>
  <dcterms:modified xsi:type="dcterms:W3CDTF">2015-04-19T23:41:38Z</dcterms:modified>
</cp:coreProperties>
</file>