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7" r:id="rId1"/>
    <p:sldMasterId id="2147483711" r:id="rId2"/>
  </p:sldMasterIdLst>
  <p:notesMasterIdLst>
    <p:notesMasterId r:id="rId37"/>
  </p:notesMasterIdLst>
  <p:sldIdLst>
    <p:sldId id="256" r:id="rId3"/>
    <p:sldId id="262" r:id="rId4"/>
    <p:sldId id="260" r:id="rId5"/>
    <p:sldId id="275" r:id="rId6"/>
    <p:sldId id="276" r:id="rId7"/>
    <p:sldId id="277" r:id="rId8"/>
    <p:sldId id="288" r:id="rId9"/>
    <p:sldId id="295" r:id="rId10"/>
    <p:sldId id="263" r:id="rId11"/>
    <p:sldId id="278" r:id="rId12"/>
    <p:sldId id="264" r:id="rId13"/>
    <p:sldId id="297" r:id="rId14"/>
    <p:sldId id="300" r:id="rId15"/>
    <p:sldId id="265" r:id="rId16"/>
    <p:sldId id="268" r:id="rId17"/>
    <p:sldId id="267" r:id="rId18"/>
    <p:sldId id="296" r:id="rId19"/>
    <p:sldId id="269" r:id="rId20"/>
    <p:sldId id="290" r:id="rId21"/>
    <p:sldId id="270" r:id="rId22"/>
    <p:sldId id="280" r:id="rId23"/>
    <p:sldId id="289" r:id="rId24"/>
    <p:sldId id="305" r:id="rId25"/>
    <p:sldId id="301" r:id="rId26"/>
    <p:sldId id="271" r:id="rId27"/>
    <p:sldId id="298" r:id="rId28"/>
    <p:sldId id="302" r:id="rId29"/>
    <p:sldId id="272" r:id="rId30"/>
    <p:sldId id="303" r:id="rId31"/>
    <p:sldId id="306" r:id="rId32"/>
    <p:sldId id="307" r:id="rId33"/>
    <p:sldId id="304" r:id="rId34"/>
    <p:sldId id="286" r:id="rId35"/>
    <p:sldId id="308" r:id="rId36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  <p:embeddedFont>
      <p:font typeface="Armalite Rifle" panose="02000000000000000000" pitchFamily="2" charset="0"/>
      <p:regular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3FF"/>
    <a:srgbClr val="FF6699"/>
    <a:srgbClr val="FF5D37"/>
    <a:srgbClr val="FFCCFF"/>
    <a:srgbClr val="1C6233"/>
    <a:srgbClr val="2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9876" autoAdjust="0"/>
  </p:normalViewPr>
  <p:slideViewPr>
    <p:cSldViewPr>
      <p:cViewPr varScale="1">
        <p:scale>
          <a:sx n="62" d="100"/>
          <a:sy n="62" d="100"/>
        </p:scale>
        <p:origin x="-6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118811881188114E-2"/>
          <c:y val="4.1325244180543008E-2"/>
          <c:w val="0.60666432785010782"/>
          <c:h val="0.9115984682242588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Food Supply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Population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5890816"/>
        <c:axId val="143309056"/>
        <c:axId val="114204672"/>
      </c:bar3DChart>
      <c:catAx>
        <c:axId val="11589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309056"/>
        <c:crosses val="autoZero"/>
        <c:auto val="1"/>
        <c:lblAlgn val="ctr"/>
        <c:lblOffset val="100"/>
        <c:noMultiLvlLbl val="0"/>
      </c:catAx>
      <c:valAx>
        <c:axId val="14330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15890816"/>
        <c:crosses val="autoZero"/>
        <c:crossBetween val="between"/>
      </c:valAx>
      <c:serAx>
        <c:axId val="114204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43309056"/>
        <c:crosses val="autoZero"/>
      </c:serAx>
    </c:plotArea>
    <c:legend>
      <c:legendPos val="r"/>
      <c:layout>
        <c:manualLayout>
          <c:xMode val="edge"/>
          <c:yMode val="edge"/>
          <c:x val="0.6825326784646969"/>
          <c:y val="0.32773912482251194"/>
          <c:w val="0.30756633143629325"/>
          <c:h val="0.24342885418011273"/>
        </c:manualLayout>
      </c:layout>
      <c:overlay val="0"/>
      <c:txPr>
        <a:bodyPr/>
        <a:lstStyle/>
        <a:p>
          <a:pPr>
            <a:defRPr sz="18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EAE6C-85D4-4461-92BB-020E72B9CEE3}" type="datetimeFigureOut">
              <a:rPr lang="en-US" smtClean="0"/>
              <a:pPr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86492-52B7-466B-9B50-8C322ED55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6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86492-52B7-466B-9B50-8C322ED55B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86492-52B7-466B-9B50-8C322ED55BC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86492-52B7-466B-9B50-8C322ED55BC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3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86492-52B7-466B-9B50-8C322ED55BC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0DE7-61A4-477A-ABB7-5CAAA853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717E-1A41-4F07-9B02-8108907BD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ED784-22CE-40AE-84F4-FA6353130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3/3/2015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4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3/3/2015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2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3/3/2015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48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3/3/2015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01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3/3/2015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53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3/3/2015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30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3/3/2015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1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3/3/2015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D16A6-9A6F-49BE-8CA2-1BBD18EAB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3/3/2015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11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3/3/2015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64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3/3/2015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6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434B-AF61-4855-958F-7F8010EE0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6DB8E-7326-495E-9717-46098257C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5EAB3-9F25-4EB0-9512-219C618C9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7B50-11D1-4F0A-8C05-DAABB468D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D988E-9773-4904-9C2B-BA5B4A6A9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FE9D4-0574-41FF-A510-0559C4A0B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ADAA7-0CAA-447A-8CF7-26646D0B9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E734B54-8F7C-459E-8690-8D4652E23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3/3/2015</a:t>
            </a:fld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2F54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16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richey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awlowski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r.history.vt.edu/modules/eu/mod01_nature/evidence_detail_05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hyperlink" Target="http://en.wikipedia.org/wiki/File:Alexis_de_tocqueville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Everlo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nodno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tomrichey.net/" TargetMode="External"/><Relationship Id="rId7" Type="http://schemas.openxmlformats.org/officeDocument/2006/relationships/hyperlink" Target="http://twitter.com/tomrichey" TargetMode="External"/><Relationship Id="rId12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hyperlink" Target="https://www.facebook.com/pages/Tom-Richey/14074617563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hyperlink" Target="http://www.youtube.com/tomforameri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hpwaVqTFteo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en.wikipedia.org/wiki/Spinning_jenny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Spinning_mule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microsoft.com/office/2007/relationships/hdphoto" Target="../media/hdphoto2.wdp"/><Relationship Id="rId4" Type="http://schemas.openxmlformats.org/officeDocument/2006/relationships/slide" Target="slide9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e:Cottonopolis1.jpg"/>
          <p:cNvPicPr>
            <a:picLocks noChangeAspect="1" noChangeArrowheads="1"/>
          </p:cNvPicPr>
          <p:nvPr/>
        </p:nvPicPr>
        <p:blipFill rotWithShape="1">
          <a:blip r:embed="rId2" cstate="print"/>
          <a:srcRect l="1" t="2941" r="15592" b="3686"/>
          <a:stretch/>
        </p:blipFill>
        <p:spPr bwMode="auto">
          <a:xfrm>
            <a:off x="0" y="0"/>
            <a:ext cx="9144000" cy="68610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609600"/>
            <a:ext cx="6858000" cy="37338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1" hangingPunct="1">
              <a:defRPr/>
            </a:pPr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malite Rifle" pitchFamily="2" charset="0"/>
                <a:cs typeface="Calibri" pitchFamily="34" charset="0"/>
              </a:rPr>
              <a:t>The Industrial </a:t>
            </a:r>
            <a:r>
              <a:rPr lang="en-US" sz="7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malite Rifle" pitchFamily="2" charset="0"/>
                <a:cs typeface="Calibri" pitchFamily="34" charset="0"/>
              </a:rPr>
              <a:t/>
            </a:r>
            <a:br>
              <a:rPr lang="en-US" sz="7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malite Rifle" pitchFamily="2" charset="0"/>
                <a:cs typeface="Calibri" pitchFamily="34" charset="0"/>
              </a:rPr>
            </a:br>
            <a:r>
              <a:rPr lang="en-US" sz="72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malite Rifle" pitchFamily="2" charset="0"/>
                <a:cs typeface="Calibri" pitchFamily="34" charset="0"/>
              </a:rPr>
              <a:t>Revolution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60523"/>
            <a:ext cx="3429000" cy="156887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6" descr="TexStuttF"/>
          <p:cNvPicPr>
            <a:picLocks noChangeAspect="1" noChangeArrowheads="1"/>
          </p:cNvPicPr>
          <p:nvPr/>
        </p:nvPicPr>
        <p:blipFill rotWithShape="1">
          <a:blip r:embed="rId2" cstate="print"/>
          <a:srcRect l="7936" t="4525" r="20310" b="2072"/>
          <a:stretch/>
        </p:blipFill>
        <p:spPr bwMode="auto">
          <a:xfrm>
            <a:off x="0" y="-10510"/>
            <a:ext cx="9144000" cy="686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629400" cy="1371600"/>
          </a:xfrm>
        </p:spPr>
        <p:txBody>
          <a:bodyPr/>
          <a:lstStyle/>
          <a:p>
            <a:pPr algn="l"/>
            <a:r>
              <a:rPr lang="en-US" sz="8800" dirty="0" smtClean="0">
                <a:solidFill>
                  <a:schemeClr val="bg1"/>
                </a:solidFill>
              </a:rPr>
              <a:t>MILLS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38400" y="3733800"/>
            <a:ext cx="6705600" cy="2743200"/>
          </a:xfrm>
          <a:solidFill>
            <a:schemeClr val="dk1">
              <a:alpha val="4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effectLst/>
              </a:rPr>
              <a:t>The </a:t>
            </a:r>
            <a:r>
              <a:rPr lang="en-US" b="1" dirty="0" smtClean="0">
                <a:solidFill>
                  <a:srgbClr val="FFCCFF"/>
                </a:solidFill>
                <a:effectLst/>
              </a:rPr>
              <a:t>Water Frame 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could not be operated from home.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600" b="1" dirty="0" smtClean="0">
              <a:solidFill>
                <a:srgbClr val="00B0F0"/>
              </a:solidFill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CCFF"/>
                </a:solidFill>
                <a:effectLst/>
              </a:rPr>
              <a:t>Mills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, housing </a:t>
            </a:r>
            <a:r>
              <a:rPr lang="en-US" b="1" strike="sngStrike" dirty="0" smtClean="0">
                <a:solidFill>
                  <a:schemeClr val="tx1"/>
                </a:solidFill>
                <a:effectLst/>
              </a:rPr>
              <a:t>thousands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 dozens of water frames, were built near </a:t>
            </a:r>
            <a:r>
              <a:rPr lang="en-US" b="1" dirty="0" smtClean="0">
                <a:solidFill>
                  <a:srgbClr val="2FC9FF"/>
                </a:solidFill>
                <a:effectLst/>
              </a:rPr>
              <a:t>rivers</a:t>
            </a:r>
            <a:r>
              <a:rPr lang="en-US" b="1" dirty="0" smtClean="0">
                <a:solidFill>
                  <a:schemeClr val="tx1"/>
                </a:solidFill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trichey.SDOC\Local Settings\Temp\Temporary Internet Files\Content.IE5\8ZRYA7YH\MP9004021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4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8229600" cy="1371600"/>
          </a:xfrm>
        </p:spPr>
        <p:txBody>
          <a:bodyPr/>
          <a:lstStyle/>
          <a:p>
            <a:r>
              <a:rPr lang="en-US" sz="8800" dirty="0" smtClean="0"/>
              <a:t>Water Power</a:t>
            </a:r>
            <a:endParaRPr lang="en-US" sz="88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2971800"/>
            <a:ext cx="6019800" cy="2971800"/>
          </a:xfrm>
          <a:gradFill>
            <a:gsLst>
              <a:gs pos="0">
                <a:schemeClr val="accent1">
                  <a:shade val="51000"/>
                  <a:satMod val="130000"/>
                  <a:alpha val="75000"/>
                </a:schemeClr>
              </a:gs>
              <a:gs pos="80000">
                <a:schemeClr val="accent1">
                  <a:shade val="93000"/>
                  <a:satMod val="130000"/>
                  <a:alpha val="67000"/>
                </a:schemeClr>
              </a:gs>
              <a:gs pos="100000">
                <a:schemeClr val="accent1">
                  <a:shade val="94000"/>
                  <a:satMod val="135000"/>
                  <a:alpha val="58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Water power is </a:t>
            </a:r>
            <a:r>
              <a:rPr lang="en-US" sz="2800" b="1" dirty="0" smtClean="0">
                <a:solidFill>
                  <a:srgbClr val="1C6233"/>
                </a:solidFill>
                <a:effectLst/>
              </a:rPr>
              <a:t>finite </a:t>
            </a:r>
            <a:r>
              <a:rPr lang="en-US" sz="2800" b="1" dirty="0" smtClean="0">
                <a:solidFill>
                  <a:schemeClr val="bg1"/>
                </a:solidFill>
                <a:effectLst/>
              </a:rPr>
              <a:t>– only so many water frames could be built, and only by major rivers.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1000" b="1" dirty="0" smtClean="0">
              <a:solidFill>
                <a:schemeClr val="bg1"/>
              </a:solidFill>
              <a:effectLst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Goods still produced on a small scale in the countryside.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038600" cy="1371600"/>
          </a:xfrm>
        </p:spPr>
        <p:txBody>
          <a:bodyPr/>
          <a:lstStyle/>
          <a:p>
            <a:r>
              <a:rPr lang="en-US" sz="6000" dirty="0" smtClean="0"/>
              <a:t>Luddites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81200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93E3FF"/>
                </a:solidFill>
              </a:rPr>
              <a:t>Ned </a:t>
            </a:r>
            <a:r>
              <a:rPr lang="en-US" b="1" dirty="0" err="1" smtClean="0">
                <a:solidFill>
                  <a:srgbClr val="93E3FF"/>
                </a:solidFill>
              </a:rPr>
              <a:t>Ludd</a:t>
            </a:r>
            <a:endParaRPr lang="en-US" b="1" dirty="0" smtClean="0">
              <a:solidFill>
                <a:srgbClr val="93E3FF"/>
              </a:solidFill>
            </a:endParaRP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i="1" dirty="0" smtClean="0"/>
              <a:t>Mythical forest dweller</a:t>
            </a:r>
            <a:endParaRPr lang="en-US" i="1" dirty="0" smtClean="0"/>
          </a:p>
          <a:p>
            <a:pPr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b="1" i="1" dirty="0" smtClean="0"/>
              <a:t>Luddites smashed frames that made automated weaving possible.</a:t>
            </a:r>
          </a:p>
          <a:p>
            <a:pPr marL="0" indent="0">
              <a:buNone/>
            </a:pPr>
            <a:endParaRPr lang="en-US" sz="1400" b="1" i="1" dirty="0" smtClean="0"/>
          </a:p>
          <a:p>
            <a:pPr marL="0" indent="0">
              <a:buNone/>
            </a:pPr>
            <a:r>
              <a:rPr lang="en-US" sz="2400" b="1" dirty="0" smtClean="0"/>
              <a:t>Modern Usage:</a:t>
            </a:r>
          </a:p>
          <a:p>
            <a:pPr marL="0" indent="0">
              <a:buNone/>
            </a:pPr>
            <a:r>
              <a:rPr lang="en-US" sz="2400" i="1" dirty="0" smtClean="0"/>
              <a:t>Anti-technology</a:t>
            </a:r>
            <a:endParaRPr lang="en-U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6225" y="533400"/>
            <a:ext cx="4829175" cy="463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684" y="-20054"/>
            <a:ext cx="7168916" cy="687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fc00.deviantart.net/fs41/i/2009/034/3/a/Tigger_by_stlcraz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7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3605986"/>
            <a:ext cx="91440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0500" b="1" i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Smashing</a:t>
            </a:r>
            <a:r>
              <a:rPr lang="en-US" sz="10500" b="1" i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sz="10500" b="1" i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000" b="1" i="1" dirty="0" smtClean="0">
                <a:effectLst>
                  <a:glow rad="101600">
                    <a:schemeClr val="bg2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is what Luddites do best!</a:t>
            </a:r>
            <a:endParaRPr lang="en-US" sz="4000" b="1" i="1" dirty="0">
              <a:effectLst>
                <a:glow rad="101600">
                  <a:schemeClr val="bg2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15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4.staticflickr.com/3127/3648475544_c90ca58f84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r="7505"/>
          <a:stretch/>
        </p:blipFill>
        <p:spPr bwMode="auto">
          <a:xfrm flipH="1">
            <a:off x="-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590800"/>
            <a:ext cx="5638800" cy="2667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/>
              <a:t>The British had access to </a:t>
            </a:r>
            <a:r>
              <a:rPr lang="en-US" b="1" dirty="0" smtClean="0">
                <a:solidFill>
                  <a:srgbClr val="FFFF00"/>
                </a:solidFill>
              </a:rPr>
              <a:t>coal</a:t>
            </a:r>
            <a:r>
              <a:rPr lang="en-US" dirty="0" smtClean="0"/>
              <a:t>, which provided massive amounts of energy in comparison to water, but it was still </a:t>
            </a:r>
            <a:r>
              <a:rPr lang="en-US" i="1" dirty="0" smtClean="0"/>
              <a:t>finite</a:t>
            </a:r>
            <a:r>
              <a:rPr lang="en-US" dirty="0" smtClean="0"/>
              <a:t>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4038600" cy="1371600"/>
          </a:xfrm>
        </p:spPr>
        <p:txBody>
          <a:bodyPr/>
          <a:lstStyle/>
          <a:p>
            <a:r>
              <a:rPr lang="en-US" sz="11500" dirty="0" smtClean="0"/>
              <a:t>Coal</a:t>
            </a:r>
            <a:endParaRPr lang="en-US" sz="8000" dirty="0"/>
          </a:p>
        </p:txBody>
      </p:sp>
      <p:sp>
        <p:nvSpPr>
          <p:cNvPr id="2" name="Rectangle 1"/>
          <p:cNvSpPr/>
          <p:nvPr/>
        </p:nvSpPr>
        <p:spPr>
          <a:xfrm>
            <a:off x="7693282" y="6474023"/>
            <a:ext cx="14507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 by</a:t>
            </a:r>
            <a:r>
              <a:rPr lang="en-US" sz="1400" dirty="0"/>
              <a:t> </a:t>
            </a:r>
            <a:r>
              <a:rPr lang="en-US" sz="1400" dirty="0" err="1">
                <a:hlinkClick r:id="rId3"/>
              </a:rPr>
              <a:t>peterp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6890" r="179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762000"/>
            <a:ext cx="5715000" cy="1371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University of Glasgow</a:t>
            </a:r>
            <a:endParaRPr lang="en-US" sz="5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95600" y="3505200"/>
            <a:ext cx="6248400" cy="3124200"/>
          </a:xfrm>
          <a:gradFill>
            <a:gsLst>
              <a:gs pos="0">
                <a:schemeClr val="accent1">
                  <a:shade val="51000"/>
                  <a:satMod val="130000"/>
                  <a:alpha val="75000"/>
                </a:schemeClr>
              </a:gs>
              <a:gs pos="80000">
                <a:schemeClr val="accent1">
                  <a:shade val="93000"/>
                  <a:satMod val="130000"/>
                  <a:alpha val="75000"/>
                </a:schemeClr>
              </a:gs>
              <a:gs pos="100000">
                <a:schemeClr val="accent1">
                  <a:shade val="94000"/>
                  <a:satMod val="135000"/>
                  <a:alpha val="9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0" eaLnBrk="1" hangingPunct="1">
              <a:buFont typeface="Wingdings" pitchFamily="2" charset="2"/>
              <a:buNone/>
              <a:defRPr/>
            </a:pPr>
            <a:r>
              <a:rPr lang="en-US" sz="3600" b="1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Scottish universities emphasized science and the mechanical arts.</a:t>
            </a:r>
          </a:p>
          <a:p>
            <a:pPr marL="168275" indent="0" eaLnBrk="1" hangingPunct="1">
              <a:buFont typeface="Wingdings" pitchFamily="2" charset="2"/>
              <a:buNone/>
              <a:defRPr/>
            </a:pPr>
            <a:endParaRPr lang="en-US" sz="1100" b="1" i="1" dirty="0" smtClean="0">
              <a:solidFill>
                <a:schemeClr val="bg1"/>
              </a:solidFill>
              <a:effectLst/>
              <a:latin typeface="Calibri" pitchFamily="34" charset="0"/>
            </a:endParaRPr>
          </a:p>
          <a:p>
            <a:pPr marL="168275" indent="0" eaLnBrk="1" hangingPunct="1">
              <a:buFont typeface="Wingdings" pitchFamily="2" charset="2"/>
              <a:buNone/>
              <a:defRPr/>
            </a:pPr>
            <a:r>
              <a:rPr lang="en-US" sz="2800" b="1" i="1" dirty="0" smtClean="0">
                <a:solidFill>
                  <a:schemeClr val="bg1"/>
                </a:solidFill>
                <a:effectLst/>
                <a:latin typeface="Calibri" pitchFamily="34" charset="0"/>
              </a:rPr>
              <a:t>Oxford and Cambridge emphasized theology and the humanities.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2171700" cy="320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828800"/>
          <a:ext cx="5562600" cy="4794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348"/>
                <a:gridCol w="3950252"/>
              </a:tblGrid>
              <a:tr h="791678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1705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First experimental steam engine invented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70259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1769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James Watt (U. of Glasgow) </a:t>
                      </a:r>
                      <a:r>
                        <a:rPr lang="en-US" sz="2400" b="1" dirty="0" smtClean="0"/>
                        <a:t>made the existing steam engine (which was being used at Scottish universities for experiments) more efficient.</a:t>
                      </a:r>
                      <a:endParaRPr lang="en-US" sz="2400" b="1" dirty="0"/>
                    </a:p>
                  </a:txBody>
                  <a:tcPr/>
                </a:tc>
              </a:tr>
              <a:tr h="131946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1770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Steam engine becomes a major producer of power.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3896" y="4114800"/>
            <a:ext cx="2472904" cy="163829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10" name="Rectangle 9"/>
          <p:cNvSpPr/>
          <p:nvPr/>
        </p:nvSpPr>
        <p:spPr>
          <a:xfrm>
            <a:off x="5867400" y="5892225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A preserved Watt engine at </a:t>
            </a:r>
            <a:r>
              <a:rPr lang="en-US" sz="1600" b="1" dirty="0" err="1" smtClean="0">
                <a:latin typeface="+mn-lt"/>
              </a:rPr>
              <a:t>Loughborough</a:t>
            </a:r>
            <a:r>
              <a:rPr lang="en-US" sz="1600" b="1" dirty="0" smtClean="0">
                <a:latin typeface="+mn-lt"/>
              </a:rPr>
              <a:t> University</a:t>
            </a:r>
            <a:endParaRPr lang="en-US" sz="1600" b="1" dirty="0"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283663" y="772180"/>
            <a:ext cx="1793537" cy="22479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248400" y="30581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Watt</a:t>
            </a:r>
            <a:endParaRPr lang="en-US" b="1" dirty="0"/>
          </a:p>
        </p:txBody>
      </p:sp>
      <p:sp>
        <p:nvSpPr>
          <p:cNvPr id="13" name="Cloud Callout 12"/>
          <p:cNvSpPr/>
          <p:nvPr/>
        </p:nvSpPr>
        <p:spPr bwMode="auto">
          <a:xfrm>
            <a:off x="7543800" y="152400"/>
            <a:ext cx="1524000" cy="1066800"/>
          </a:xfrm>
          <a:prstGeom prst="cloudCallout">
            <a:avLst>
              <a:gd name="adj1" fmla="val -53937"/>
              <a:gd name="adj2" fmla="val 5511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/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E=mc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638800" cy="1371600"/>
          </a:xfrm>
        </p:spPr>
        <p:txBody>
          <a:bodyPr/>
          <a:lstStyle/>
          <a:p>
            <a:r>
              <a:rPr lang="en-US" sz="6000" dirty="0" smtClean="0"/>
              <a:t>Steam Engine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100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6" descr="IM"/>
          <p:cNvPicPr>
            <a:picLocks noChangeAspect="1" noChangeArrowheads="1"/>
          </p:cNvPicPr>
          <p:nvPr/>
        </p:nvPicPr>
        <p:blipFill rotWithShape="1">
          <a:blip r:embed="rId3" cstate="print"/>
          <a:srcRect b="404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3657600" cy="1371600"/>
          </a:xfrm>
        </p:spPr>
        <p:txBody>
          <a:bodyPr/>
          <a:lstStyle/>
          <a:p>
            <a:pPr algn="l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Cities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62200" y="1828800"/>
            <a:ext cx="5410200" cy="1600200"/>
          </a:xfrm>
          <a:solidFill>
            <a:schemeClr val="tx1">
              <a:alpha val="51000"/>
            </a:schemeClr>
          </a:solidFill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effectLst/>
              </a:rPr>
              <a:t>The development of the steam engine allowed people to build factories </a:t>
            </a:r>
            <a:r>
              <a:rPr lang="en-US" sz="2800" b="1" i="1" dirty="0" smtClean="0">
                <a:solidFill>
                  <a:schemeClr val="bg1"/>
                </a:solidFill>
                <a:effectLst/>
              </a:rPr>
              <a:t>anywhere</a:t>
            </a:r>
            <a:r>
              <a:rPr lang="en-US" sz="2800" b="1" dirty="0" smtClean="0">
                <a:solidFill>
                  <a:schemeClr val="bg1"/>
                </a:solidFill>
                <a:effectLst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67200" y="4419600"/>
            <a:ext cx="3810000" cy="164352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rgbClr val="00B0F0"/>
              </a:buClr>
              <a:buSzPct val="65000"/>
              <a:defRPr/>
            </a:pPr>
            <a:r>
              <a:rPr lang="en-US" sz="2800" kern="0" dirty="0">
                <a:solidFill>
                  <a:schemeClr val="tx1"/>
                </a:solidFill>
                <a:latin typeface="Tahoma"/>
              </a:rPr>
              <a:t>Many factories popped up in cities, such as </a:t>
            </a:r>
            <a:r>
              <a:rPr lang="en-US" sz="28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Manchester</a:t>
            </a:r>
            <a:r>
              <a:rPr lang="en-US" sz="2800" kern="0" dirty="0">
                <a:solidFill>
                  <a:prstClr val="white"/>
                </a:solidFill>
                <a:latin typeface="Tahoma"/>
              </a:rPr>
              <a:t> </a:t>
            </a:r>
            <a:r>
              <a:rPr lang="en-US" sz="2800" kern="0" dirty="0">
                <a:solidFill>
                  <a:schemeClr val="tx1"/>
                </a:solidFill>
                <a:latin typeface="Tahoma"/>
              </a:rPr>
              <a:t>and </a:t>
            </a:r>
            <a:r>
              <a:rPr lang="en-US" sz="28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Liverpool</a:t>
            </a:r>
            <a:r>
              <a:rPr lang="en-US" sz="28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ile:Cottonopolis1.jpg"/>
          <p:cNvPicPr>
            <a:picLocks noChangeAspect="1" noChangeArrowheads="1"/>
          </p:cNvPicPr>
          <p:nvPr/>
        </p:nvPicPr>
        <p:blipFill rotWithShape="1">
          <a:blip r:embed="rId2" cstate="print"/>
          <a:srcRect l="1" t="2941" r="15592" b="3686"/>
          <a:stretch/>
        </p:blipFill>
        <p:spPr bwMode="auto">
          <a:xfrm>
            <a:off x="0" y="0"/>
            <a:ext cx="9144000" cy="68610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1371600"/>
            <a:ext cx="6705600" cy="10668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7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“</a:t>
            </a:r>
            <a:r>
              <a:rPr lang="en-US" sz="5700" b="1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Cottonopolis</a:t>
            </a:r>
            <a:r>
              <a:rPr lang="en-US" sz="5700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”</a:t>
            </a:r>
            <a:endParaRPr lang="en-US" sz="5700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763000" cy="1676400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>
              <a:defRPr/>
            </a:pPr>
            <a:r>
              <a:rPr lang="en-US" sz="66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malite Rifle" pitchFamily="2" charset="0"/>
                <a:cs typeface="Calibri" pitchFamily="34" charset="0"/>
              </a:rPr>
              <a:t>Cottage Industry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2408212"/>
            <a:ext cx="3657600" cy="3657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6699"/>
                </a:solidFill>
                <a:cs typeface="Calibri" pitchFamily="34" charset="0"/>
              </a:rPr>
              <a:t>“Putting Out” </a:t>
            </a:r>
            <a:r>
              <a:rPr lang="en-US" sz="3600" b="1" dirty="0" smtClean="0">
                <a:cs typeface="Calibri" pitchFamily="34" charset="0"/>
              </a:rPr>
              <a:t>System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 b="1" dirty="0" smtClean="0">
              <a:cs typeface="Calibri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000" b="1" i="1" dirty="0" smtClean="0">
                <a:solidFill>
                  <a:srgbClr val="FFC000"/>
                </a:solidFill>
                <a:cs typeface="Calibri" pitchFamily="34" charset="0"/>
              </a:rPr>
              <a:t>Fun for the </a:t>
            </a:r>
            <a:r>
              <a:rPr lang="en-US" b="1" i="1" dirty="0" smtClean="0">
                <a:solidFill>
                  <a:srgbClr val="FFC000"/>
                </a:solidFill>
                <a:cs typeface="Calibri" pitchFamily="34" charset="0"/>
              </a:rPr>
              <a:t/>
            </a:r>
            <a:br>
              <a:rPr lang="en-US" b="1" i="1" dirty="0" smtClean="0">
                <a:solidFill>
                  <a:srgbClr val="FFC000"/>
                </a:solidFill>
                <a:cs typeface="Calibri" pitchFamily="34" charset="0"/>
              </a:rPr>
            </a:br>
            <a:r>
              <a:rPr lang="en-US" b="1" i="1" dirty="0" smtClean="0">
                <a:solidFill>
                  <a:srgbClr val="FFC000"/>
                </a:solidFill>
                <a:cs typeface="Calibri" pitchFamily="34" charset="0"/>
              </a:rPr>
              <a:t>whole family</a:t>
            </a:r>
            <a:r>
              <a:rPr lang="en-US" b="1" dirty="0" smtClean="0">
                <a:solidFill>
                  <a:srgbClr val="FFC000"/>
                </a:solidFill>
                <a:cs typeface="Calibri" pitchFamily="34" charset="0"/>
              </a:rPr>
              <a:t>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863" y="2133600"/>
            <a:ext cx="5209337" cy="41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800600"/>
            <a:ext cx="86868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1825</a:t>
            </a:r>
            <a:r>
              <a:rPr lang="en-US" dirty="0" smtClean="0"/>
              <a:t> – Liverpool to Manchester Railway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1830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sz="2800" dirty="0" smtClean="0"/>
              <a:t>The </a:t>
            </a:r>
            <a:r>
              <a:rPr lang="en-US" sz="2800" i="1" dirty="0" smtClean="0"/>
              <a:t>Rocket</a:t>
            </a:r>
            <a:r>
              <a:rPr lang="en-US" sz="2800" dirty="0" smtClean="0"/>
              <a:t> clocked a record 16 MPH.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200" b="1" dirty="0">
                <a:latin typeface="+mn-lt"/>
              </a:rPr>
              <a:t>Transportation of goods was still a problem until railroads were developed.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371600"/>
          </a:xfrm>
        </p:spPr>
        <p:txBody>
          <a:bodyPr/>
          <a:lstStyle/>
          <a:p>
            <a:pPr algn="l"/>
            <a:r>
              <a:rPr lang="en-US" sz="7200" dirty="0" smtClean="0"/>
              <a:t>Railroads</a:t>
            </a:r>
            <a:endParaRPr lang="en-US" sz="7200" dirty="0"/>
          </a:p>
        </p:txBody>
      </p:sp>
      <p:pic>
        <p:nvPicPr>
          <p:cNvPr id="8" name="Picture 4" descr="rocke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32004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371600"/>
          </a:xfrm>
        </p:spPr>
        <p:txBody>
          <a:bodyPr/>
          <a:lstStyle/>
          <a:p>
            <a:pPr algn="l"/>
            <a:r>
              <a:rPr lang="en-US" sz="7200" dirty="0" smtClean="0"/>
              <a:t>Railroads</a:t>
            </a:r>
            <a:endParaRPr lang="en-US" sz="72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828800"/>
            <a:ext cx="5334000" cy="260038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Goods can now be produced </a:t>
            </a:r>
            <a:r>
              <a:rPr lang="en-US" sz="3600" i="1" dirty="0" smtClean="0"/>
              <a:t>and</a:t>
            </a:r>
            <a:r>
              <a:rPr lang="en-US" sz="3600" dirty="0" smtClean="0"/>
              <a:t> transported in mass quantities.</a:t>
            </a:r>
          </a:p>
        </p:txBody>
      </p:sp>
      <p:pic>
        <p:nvPicPr>
          <p:cNvPr id="6" name="Picture 4" descr="rocket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28800"/>
            <a:ext cx="32004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ile:Cottonopolis1.jpg"/>
          <p:cNvPicPr>
            <a:picLocks noChangeAspect="1" noChangeArrowheads="1"/>
          </p:cNvPicPr>
          <p:nvPr/>
        </p:nvPicPr>
        <p:blipFill rotWithShape="1">
          <a:blip r:embed="rId2" cstate="print"/>
          <a:srcRect l="1" t="2941" r="15592" b="3686"/>
          <a:stretch/>
        </p:blipFill>
        <p:spPr bwMode="auto">
          <a:xfrm>
            <a:off x="0" y="0"/>
            <a:ext cx="9144000" cy="68610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705600" cy="1905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A Foreign Traveler’s Perspective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53316" y="2971800"/>
            <a:ext cx="4419600" cy="27432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92D050"/>
                </a:solidFill>
              </a:rPr>
              <a:t>Alexis de Tocqueville</a:t>
            </a:r>
          </a:p>
          <a:p>
            <a:pPr lvl="1">
              <a:defRPr/>
            </a:pPr>
            <a:r>
              <a:rPr lang="en-US" sz="2800" b="1" i="1" dirty="0" smtClean="0"/>
              <a:t>Journeys to England and Ireland</a:t>
            </a:r>
            <a:endParaRPr lang="en-US" sz="2800" b="1" dirty="0" smtClean="0"/>
          </a:p>
          <a:p>
            <a:pPr lvl="1">
              <a:defRPr/>
            </a:pPr>
            <a:r>
              <a:rPr lang="en-US" b="1" dirty="0" smtClean="0">
                <a:hlinkClick r:id="rId3"/>
              </a:rPr>
              <a:t>Visiting Manchester</a:t>
            </a:r>
            <a:endParaRPr lang="en-US" b="1" dirty="0" smtClean="0"/>
          </a:p>
        </p:txBody>
      </p:sp>
      <p:pic>
        <p:nvPicPr>
          <p:cNvPr id="20484" name="Picture 2" descr="http://upload.wikimedia.org/wikipedia/commons/thumb/a/aa/Alexis_de_tocqueville.jpg/200px-Alexis_de_tocqueville.jpg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752600" y="3048000"/>
            <a:ext cx="1990284" cy="2667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819400"/>
          </a:xfrm>
        </p:spPr>
        <p:txBody>
          <a:bodyPr/>
          <a:lstStyle/>
          <a:p>
            <a:r>
              <a:rPr lang="en-US" sz="6600" dirty="0" smtClean="0"/>
              <a:t>WILL THINGS GET </a:t>
            </a:r>
            <a:r>
              <a:rPr lang="en-US" sz="11500" dirty="0" smtClean="0">
                <a:solidFill>
                  <a:srgbClr val="93E3FF"/>
                </a:solidFill>
              </a:rPr>
              <a:t>BETTER?</a:t>
            </a:r>
            <a:endParaRPr lang="en-US" sz="11500" dirty="0">
              <a:solidFill>
                <a:srgbClr val="93E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72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</p:spPr>
        <p:txBody>
          <a:bodyPr/>
          <a:lstStyle/>
          <a:p>
            <a:r>
              <a:rPr lang="en-US" sz="6000" dirty="0" smtClean="0"/>
              <a:t>The Dismal Science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+mn-lt"/>
              </a:rPr>
              <a:t>Economic Pessimism</a:t>
            </a:r>
            <a:endParaRPr lang="en-US" sz="4000" dirty="0">
              <a:latin typeface="+mn-lt"/>
            </a:endParaRPr>
          </a:p>
        </p:txBody>
      </p:sp>
      <p:pic>
        <p:nvPicPr>
          <p:cNvPr id="1028" name="Picture 4" descr="File:Thomas Robert Malthus Wellcome L0069037 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1" y="2514600"/>
            <a:ext cx="25556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0471" y="5667494"/>
            <a:ext cx="255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Thomas Malthus</a:t>
            </a:r>
          </a:p>
          <a:p>
            <a:pPr algn="ctr"/>
            <a:r>
              <a:rPr lang="en-US" sz="2000" dirty="0" smtClean="0">
                <a:latin typeface="+mn-lt"/>
              </a:rPr>
              <a:t>1766-1834</a:t>
            </a:r>
            <a:endParaRPr lang="en-US" sz="2000" dirty="0">
              <a:latin typeface="+mn-lt"/>
            </a:endParaRPr>
          </a:p>
        </p:txBody>
      </p:sp>
      <p:pic>
        <p:nvPicPr>
          <p:cNvPr id="1030" name="Picture 6" descr="Portrait of David Ricardo by Thomas Philli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44" y="2514600"/>
            <a:ext cx="24212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7344" y="5667494"/>
            <a:ext cx="242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David Ricardo</a:t>
            </a:r>
          </a:p>
          <a:p>
            <a:pPr algn="ctr"/>
            <a:r>
              <a:rPr lang="en-US" sz="2000" dirty="0" smtClean="0">
                <a:latin typeface="+mn-lt"/>
              </a:rPr>
              <a:t>1772-1823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34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371600"/>
          </a:xfrm>
        </p:spPr>
        <p:txBody>
          <a:bodyPr/>
          <a:lstStyle/>
          <a:p>
            <a:pPr algn="l"/>
            <a:r>
              <a:rPr lang="en-US" sz="5100" dirty="0" smtClean="0"/>
              <a:t>The Malthusian Dilemma</a:t>
            </a:r>
            <a:endParaRPr lang="en-US" sz="5100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0400" y="1649196"/>
            <a:ext cx="59436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Thomas Malthus</a:t>
            </a:r>
            <a:r>
              <a:rPr lang="en-US" dirty="0" smtClean="0"/>
              <a:t>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/>
              <a:t>	Essay on the Principle of Population</a:t>
            </a:r>
            <a:r>
              <a:rPr lang="en-US" dirty="0" smtClean="0"/>
              <a:t> (1798)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6600" y="4114800"/>
            <a:ext cx="55126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ct val="20000"/>
              </a:spcBef>
              <a:buClr>
                <a:srgbClr val="00B0F0"/>
              </a:buClr>
              <a:buSzPct val="65000"/>
              <a:defRPr/>
            </a:pPr>
            <a:r>
              <a:rPr lang="en-U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/>
              </a:rPr>
              <a:t>Food supply growth is </a:t>
            </a:r>
            <a:r>
              <a:rPr lang="en-US" sz="3200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/>
              </a:rPr>
              <a:t>arithmetic</a:t>
            </a:r>
            <a:r>
              <a:rPr lang="en-U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/>
              </a:rPr>
              <a:t>, but population growth is </a:t>
            </a:r>
            <a:r>
              <a:rPr lang="en-US" sz="3200" i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/>
              </a:rPr>
              <a:t>geometric</a:t>
            </a:r>
            <a:r>
              <a:rPr lang="en-US" sz="3200" i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/>
              </a:rPr>
              <a:t>.</a:t>
            </a:r>
          </a:p>
        </p:txBody>
      </p:sp>
      <p:pic>
        <p:nvPicPr>
          <p:cNvPr id="10" name="Picture 4" descr="File:Thomas Robert Malthus Wellcome L0069037 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1" y="2006620"/>
            <a:ext cx="25556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7071" y="5159514"/>
            <a:ext cx="25556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Thomas</a:t>
            </a:r>
            <a:r>
              <a:rPr lang="en-US" sz="3200" b="1" dirty="0" smtClean="0">
                <a:latin typeface="+mn-lt"/>
              </a:rPr>
              <a:t> Malthus</a:t>
            </a:r>
          </a:p>
          <a:p>
            <a:pPr algn="ctr"/>
            <a:r>
              <a:rPr lang="en-US" sz="2000" dirty="0" smtClean="0">
                <a:latin typeface="+mn-lt"/>
              </a:rPr>
              <a:t>1766-1834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" y="304800"/>
            <a:ext cx="8763000" cy="13716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/>
            <a:r>
              <a:rPr lang="en-US" sz="5100" kern="0" dirty="0" smtClean="0"/>
              <a:t>The Malthusian Dilemma</a:t>
            </a:r>
            <a:endParaRPr lang="en-US" sz="5100" kern="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72011827"/>
              </p:ext>
            </p:extLst>
          </p:nvPr>
        </p:nvGraphicFramePr>
        <p:xfrm>
          <a:off x="685800" y="1676400"/>
          <a:ext cx="80010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23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e/ef/PPF_expansion.svg/760px-PPF_expansion.svg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1511"/>
            <a:ext cx="527843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321623"/>
            <a:ext cx="1987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Graph Credit: </a:t>
            </a:r>
            <a:r>
              <a:rPr lang="en-US" sz="1400" dirty="0" err="1" smtClean="0">
                <a:hlinkClick r:id="rId3" tooltip="User:Everlong"/>
              </a:rPr>
              <a:t>Everlong</a:t>
            </a:r>
            <a:endParaRPr lang="en-US" sz="1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"/>
            <a:ext cx="8763000" cy="13716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/>
            <a:r>
              <a:rPr lang="en-US" sz="4800" kern="0" dirty="0" smtClean="0"/>
              <a:t>Production Possibilities frontier</a:t>
            </a:r>
            <a:endParaRPr lang="en-US" sz="4800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550855"/>
            <a:ext cx="3124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n-lt"/>
              </a:rPr>
              <a:t>As technology advances, so does our capacity to produce. 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360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r>
              <a:rPr lang="en-US" sz="6600" dirty="0" smtClean="0"/>
              <a:t>Iron Law of Wages</a:t>
            </a:r>
            <a:endParaRPr lang="en-US" sz="6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5200" y="1905000"/>
            <a:ext cx="5105400" cy="4495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4000" dirty="0" smtClean="0"/>
              <a:t>Wages (in the long-term) will always </a:t>
            </a:r>
            <a:r>
              <a:rPr lang="en-US" sz="4000" dirty="0" smtClean="0"/>
              <a:t>tend toward the </a:t>
            </a:r>
            <a:r>
              <a:rPr lang="en-US" sz="4000" b="1" i="1" dirty="0" smtClean="0">
                <a:solidFill>
                  <a:srgbClr val="93E3FF"/>
                </a:solidFill>
              </a:rPr>
              <a:t>subsistence</a:t>
            </a:r>
            <a:r>
              <a:rPr lang="en-US" sz="4000" b="1" i="1" baseline="30000" dirty="0" smtClean="0">
                <a:solidFill>
                  <a:srgbClr val="FF6699"/>
                </a:solidFill>
              </a:rPr>
              <a:t>*</a:t>
            </a:r>
            <a:r>
              <a:rPr lang="en-US" sz="4000" i="1" dirty="0" smtClean="0">
                <a:solidFill>
                  <a:srgbClr val="93E3FF"/>
                </a:solidFill>
              </a:rPr>
              <a:t> </a:t>
            </a:r>
            <a:r>
              <a:rPr lang="en-US" sz="4000" dirty="0" smtClean="0"/>
              <a:t>level.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80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800" b="1" baseline="30000" dirty="0" smtClean="0">
                <a:solidFill>
                  <a:srgbClr val="FF6699"/>
                </a:solidFill>
              </a:rPr>
              <a:t>*</a:t>
            </a:r>
            <a:r>
              <a:rPr lang="en-US" sz="2800" b="1" dirty="0" smtClean="0">
                <a:solidFill>
                  <a:srgbClr val="FF6699"/>
                </a:solidFill>
              </a:rPr>
              <a:t>what is needed to survive</a:t>
            </a:r>
            <a:endParaRPr lang="en-US" sz="2400" b="1" dirty="0" smtClean="0">
              <a:solidFill>
                <a:srgbClr val="FF6699"/>
              </a:solidFill>
            </a:endParaRPr>
          </a:p>
        </p:txBody>
      </p:sp>
      <p:pic>
        <p:nvPicPr>
          <p:cNvPr id="4" name="Picture 6" descr="Portrait of David Ricardo by Thomas Phil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4212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057894"/>
            <a:ext cx="2421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David</a:t>
            </a:r>
            <a:r>
              <a:rPr lang="en-US" sz="3200" b="1" dirty="0" smtClean="0">
                <a:latin typeface="+mn-lt"/>
              </a:rPr>
              <a:t> Ricardo</a:t>
            </a:r>
          </a:p>
          <a:p>
            <a:pPr algn="ctr"/>
            <a:r>
              <a:rPr lang="en-US" sz="2000" dirty="0" smtClean="0">
                <a:latin typeface="+mn-lt"/>
              </a:rPr>
              <a:t>1772-1823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/>
          <a:lstStyle/>
          <a:p>
            <a:r>
              <a:rPr lang="en-US" sz="6600" dirty="0" smtClean="0"/>
              <a:t>Iron Law of Wages</a:t>
            </a:r>
            <a:endParaRPr lang="en-US" sz="6600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5200" y="1965960"/>
            <a:ext cx="5105400" cy="443484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en-US" sz="6000" dirty="0" smtClean="0"/>
              <a:t>Things are </a:t>
            </a:r>
            <a:r>
              <a:rPr lang="en-US" sz="11500" b="1" dirty="0" smtClean="0">
                <a:solidFill>
                  <a:srgbClr val="FF6699"/>
                </a:solidFill>
              </a:rPr>
              <a:t>NOT</a:t>
            </a:r>
            <a:r>
              <a:rPr lang="en-US" sz="11500" dirty="0" smtClean="0">
                <a:solidFill>
                  <a:srgbClr val="FF6699"/>
                </a:solidFill>
              </a:rPr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400" dirty="0" smtClean="0"/>
              <a:t>going to get better.</a:t>
            </a:r>
            <a:endParaRPr lang="en-US" sz="4400" dirty="0" smtClean="0"/>
          </a:p>
        </p:txBody>
      </p:sp>
      <p:pic>
        <p:nvPicPr>
          <p:cNvPr id="4" name="Picture 6" descr="Portrait of David Ricardo by Thomas Philli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24212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5057894"/>
            <a:ext cx="2421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n-lt"/>
              </a:rPr>
              <a:t>David</a:t>
            </a:r>
            <a:r>
              <a:rPr lang="en-US" sz="3200" b="1" dirty="0" smtClean="0">
                <a:latin typeface="+mn-lt"/>
              </a:rPr>
              <a:t> Ricardo</a:t>
            </a:r>
          </a:p>
          <a:p>
            <a:pPr algn="ctr"/>
            <a:r>
              <a:rPr lang="en-US" sz="2000" dirty="0" smtClean="0">
                <a:latin typeface="+mn-lt"/>
              </a:rPr>
              <a:t>1772-1823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20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3.staticflickr.com/2110/2262707358_022a23d944_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r="8445"/>
          <a:stretch/>
        </p:blipFill>
        <p:spPr bwMode="auto">
          <a:xfrm>
            <a:off x="5696524" y="1"/>
            <a:ext cx="3447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5239324" cy="3657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6699"/>
                </a:solidFill>
              </a:rPr>
              <a:t>Difficult</a:t>
            </a:r>
            <a:r>
              <a:rPr lang="en-US" b="1" dirty="0" smtClean="0"/>
              <a:t> to supervise </a:t>
            </a:r>
            <a:br>
              <a:rPr lang="en-US" b="1" dirty="0" smtClean="0"/>
            </a:br>
            <a:r>
              <a:rPr lang="en-US" b="1" dirty="0" smtClean="0"/>
              <a:t>rural workers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“Holy Monday”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SOLUTION:  </a:t>
            </a:r>
            <a:br>
              <a:rPr lang="en-US" b="1" dirty="0" smtClean="0"/>
            </a:br>
            <a:r>
              <a:rPr lang="en-US" b="1" dirty="0" smtClean="0"/>
              <a:t>Factory Production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5696524" cy="1371600"/>
          </a:xfrm>
        </p:spPr>
        <p:txBody>
          <a:bodyPr/>
          <a:lstStyle/>
          <a:p>
            <a:r>
              <a:rPr lang="en-US" sz="8000" dirty="0" smtClean="0"/>
              <a:t>Problems</a:t>
            </a:r>
            <a:endParaRPr lang="en-US" sz="8000" dirty="0"/>
          </a:p>
        </p:txBody>
      </p:sp>
      <p:sp>
        <p:nvSpPr>
          <p:cNvPr id="3" name="Rectangle 2"/>
          <p:cNvSpPr/>
          <p:nvPr/>
        </p:nvSpPr>
        <p:spPr>
          <a:xfrm>
            <a:off x="7620000" y="6488669"/>
            <a:ext cx="14699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Photo by</a:t>
            </a:r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1400" dirty="0" err="1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thedz</a:t>
            </a:r>
            <a:r>
              <a:rPr lang="en-US" sz="1400" dirty="0">
                <a:solidFill>
                  <a:schemeClr val="bg1">
                    <a:lumMod val="85000"/>
                    <a:lumOff val="15000"/>
                  </a:schemeClr>
                </a:solidFill>
                <a:hlinkClick r:id="rId3"/>
              </a:rPr>
              <a:t>_</a:t>
            </a:r>
            <a:endParaRPr lang="en-US" sz="14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11500" dirty="0" smtClean="0">
                <a:solidFill>
                  <a:srgbClr val="93E3FF"/>
                </a:solidFill>
              </a:rPr>
              <a:t>correct</a:t>
            </a:r>
            <a:endParaRPr lang="en-US" sz="6000" dirty="0">
              <a:solidFill>
                <a:srgbClr val="93E3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SHORT-TERM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File:Thomas Robert Malthus Wellcome L0069037 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1" y="2514600"/>
            <a:ext cx="25556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0471" y="5667494"/>
            <a:ext cx="255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Thomas Malthus</a:t>
            </a:r>
          </a:p>
          <a:p>
            <a:pPr algn="ctr"/>
            <a:r>
              <a:rPr lang="en-US" sz="2000" dirty="0" smtClean="0">
                <a:latin typeface="+mn-lt"/>
              </a:rPr>
              <a:t>1766-1834</a:t>
            </a:r>
            <a:endParaRPr lang="en-US" sz="2000" dirty="0">
              <a:latin typeface="+mn-lt"/>
            </a:endParaRPr>
          </a:p>
        </p:txBody>
      </p:sp>
      <p:pic>
        <p:nvPicPr>
          <p:cNvPr id="1030" name="Picture 6" descr="Portrait of David Ricardo by Thomas Philli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44" y="2514600"/>
            <a:ext cx="24212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7344" y="5667494"/>
            <a:ext cx="242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David Ricardo</a:t>
            </a:r>
          </a:p>
          <a:p>
            <a:pPr algn="ctr"/>
            <a:r>
              <a:rPr lang="en-US" sz="2000" dirty="0" smtClean="0">
                <a:latin typeface="+mn-lt"/>
              </a:rPr>
              <a:t>1772-1823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10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219200"/>
          </a:xfrm>
        </p:spPr>
        <p:txBody>
          <a:bodyPr/>
          <a:lstStyle/>
          <a:p>
            <a:r>
              <a:rPr lang="en-US" sz="11500" dirty="0" smtClean="0">
                <a:solidFill>
                  <a:srgbClr val="FF6699"/>
                </a:solidFill>
              </a:rPr>
              <a:t>incorrect</a:t>
            </a:r>
            <a:endParaRPr lang="en-US" sz="6000" dirty="0">
              <a:solidFill>
                <a:srgbClr val="FF66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LONG-TERM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File:Thomas Robert Malthus Wellcome L0069037 -cr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11" y="2514600"/>
            <a:ext cx="25556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0471" y="5667494"/>
            <a:ext cx="2555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Thomas Malthus</a:t>
            </a:r>
          </a:p>
          <a:p>
            <a:pPr algn="ctr"/>
            <a:r>
              <a:rPr lang="en-US" sz="2000" dirty="0" smtClean="0">
                <a:latin typeface="+mn-lt"/>
              </a:rPr>
              <a:t>1766-1834</a:t>
            </a:r>
            <a:endParaRPr lang="en-US" sz="2000" dirty="0">
              <a:latin typeface="+mn-lt"/>
            </a:endParaRPr>
          </a:p>
        </p:txBody>
      </p:sp>
      <p:pic>
        <p:nvPicPr>
          <p:cNvPr id="1030" name="Picture 6" descr="Portrait of David Ricardo by Thomas Phillip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344" y="2514600"/>
            <a:ext cx="242125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27344" y="5667494"/>
            <a:ext cx="242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David Ricardo</a:t>
            </a:r>
          </a:p>
          <a:p>
            <a:pPr algn="ctr"/>
            <a:r>
              <a:rPr lang="en-US" sz="2000" dirty="0" smtClean="0">
                <a:latin typeface="+mn-lt"/>
              </a:rPr>
              <a:t>1772-1823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631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stand of a football stadium. The seats are red, and the words &quot;Manchester United&quot; are written in white seats. The roof of the stand is supported by a cantilever structure. On the lip of the roof, it reads &quot;Old Trafford Manchester&quot;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" r="97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53043" y="6443246"/>
            <a:ext cx="209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Photo by </a:t>
            </a:r>
            <a:r>
              <a:rPr lang="en-US" sz="1600" dirty="0"/>
              <a:t>André </a:t>
            </a:r>
            <a:r>
              <a:rPr lang="en-US" sz="1600" dirty="0" smtClean="0"/>
              <a:t>Zahn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191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Things DID get better.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9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5638800" cy="3886200"/>
          </a:xfrm>
          <a:noFill/>
        </p:spPr>
        <p:txBody>
          <a:bodyPr/>
          <a:lstStyle/>
          <a:p>
            <a:r>
              <a:rPr lang="en-US" b="1" dirty="0" smtClean="0">
                <a:effectLst/>
              </a:rPr>
              <a:t>Depends on Time Period</a:t>
            </a:r>
          </a:p>
          <a:p>
            <a:pPr lvl="1"/>
            <a:r>
              <a:rPr lang="en-US" b="1" dirty="0" smtClean="0">
                <a:effectLst/>
              </a:rPr>
              <a:t>1820’s, 1830’s, 1850’s… </a:t>
            </a:r>
          </a:p>
          <a:p>
            <a:pPr lvl="1"/>
            <a:endParaRPr lang="en-US" b="1" dirty="0" smtClean="0">
              <a:effectLst/>
            </a:endParaRPr>
          </a:p>
          <a:p>
            <a:r>
              <a:rPr lang="en-US" b="1" dirty="0" smtClean="0">
                <a:effectLst/>
              </a:rPr>
              <a:t>Momentary shock, but </a:t>
            </a:r>
            <a:r>
              <a:rPr lang="en-US" b="1" dirty="0" smtClean="0">
                <a:solidFill>
                  <a:srgbClr val="93E3FF"/>
                </a:solidFill>
                <a:effectLst/>
              </a:rPr>
              <a:t>conditions improved</a:t>
            </a:r>
          </a:p>
        </p:txBody>
      </p:sp>
      <p:sp>
        <p:nvSpPr>
          <p:cNvPr id="4" name="Up Arrow 3"/>
          <p:cNvSpPr/>
          <p:nvPr/>
        </p:nvSpPr>
        <p:spPr bwMode="auto">
          <a:xfrm>
            <a:off x="6096000" y="2209800"/>
            <a:ext cx="2514600" cy="3657600"/>
          </a:xfrm>
          <a:prstGeom prst="up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371600"/>
          </a:xfrm>
        </p:spPr>
        <p:txBody>
          <a:bodyPr/>
          <a:lstStyle/>
          <a:p>
            <a:pPr algn="l"/>
            <a:r>
              <a:rPr lang="en-US" sz="6000" dirty="0" smtClean="0"/>
              <a:t>Standard of Living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5162550" cy="961525"/>
          </a:xfrm>
          <a:prstGeom prst="rect">
            <a:avLst/>
          </a:prstGeom>
        </p:spPr>
      </p:pic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842"/>
            <a:ext cx="9124950" cy="4174958"/>
          </a:xfrm>
          <a:prstGeom prst="rect">
            <a:avLst/>
          </a:prstGeom>
        </p:spPr>
      </p:pic>
      <p:pic>
        <p:nvPicPr>
          <p:cNvPr id="1027" name="Picture 3" descr="E:\Graphics\Stucco Social Media Icons\64px\stucco-facebook-64px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9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raphics\Stucco Social Media Icons\64px\stucco-twitter-64px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562600"/>
            <a:ext cx="870129" cy="8701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r-speightjr.com/wp-content/uploads/2013/05/youtube_icon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62601"/>
            <a:ext cx="870128" cy="87012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074" y="4032371"/>
            <a:ext cx="5066215" cy="1530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32370"/>
            <a:ext cx="5206435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9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910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b="1" dirty="0" smtClean="0">
                <a:effectLst/>
              </a:rPr>
              <a:t>Britain c. 1760</a:t>
            </a:r>
          </a:p>
          <a:p>
            <a:pPr>
              <a:lnSpc>
                <a:spcPct val="90000"/>
              </a:lnSpc>
            </a:pPr>
            <a:endParaRPr lang="en-US" b="1" dirty="0" smtClean="0">
              <a:effectLst/>
            </a:endParaRP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effectLst/>
              </a:rPr>
              <a:t>Historians: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>
                <a:effectLst/>
              </a:rPr>
              <a:t>	</a:t>
            </a:r>
            <a:r>
              <a:rPr lang="en-US" b="1" i="1" dirty="0" smtClean="0">
                <a:effectLst/>
              </a:rPr>
              <a:t>Was there an Industrial “Revolution”?</a:t>
            </a:r>
          </a:p>
        </p:txBody>
      </p:sp>
      <p:pic>
        <p:nvPicPr>
          <p:cNvPr id="8196" name="Picture 5" descr="britain-physical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521" y="0"/>
            <a:ext cx="43414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802521" cy="1371600"/>
          </a:xfrm>
        </p:spPr>
        <p:txBody>
          <a:bodyPr/>
          <a:lstStyle/>
          <a:p>
            <a:r>
              <a:rPr lang="en-US" sz="5400" dirty="0" smtClean="0"/>
              <a:t>beginnings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4267200" cy="44958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Lots of Rivers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Cheap, easy transportation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Water power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en-US" b="1" dirty="0" smtClean="0">
              <a:effectLst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Coal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Iron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b="1" dirty="0" smtClean="0">
                <a:effectLst/>
              </a:rPr>
              <a:t>Sheep </a:t>
            </a:r>
            <a:br>
              <a:rPr lang="en-US" b="1" dirty="0" smtClean="0">
                <a:effectLst/>
              </a:rPr>
            </a:br>
            <a:r>
              <a:rPr lang="en-US" sz="2000" b="1" dirty="0" smtClean="0">
                <a:effectLst/>
              </a:rPr>
              <a:t>(imported in 16</a:t>
            </a:r>
            <a:r>
              <a:rPr lang="en-US" sz="2000" b="1" baseline="30000" dirty="0" smtClean="0">
                <a:effectLst/>
              </a:rPr>
              <a:t>th</a:t>
            </a:r>
            <a:r>
              <a:rPr lang="en-US" sz="2000" b="1" dirty="0" smtClean="0">
                <a:effectLst/>
              </a:rPr>
              <a:t> century)</a:t>
            </a:r>
            <a:endParaRPr lang="en-US" sz="2800" b="1" dirty="0" smtClean="0">
              <a:effectLst/>
            </a:endParaRPr>
          </a:p>
        </p:txBody>
      </p:sp>
      <p:pic>
        <p:nvPicPr>
          <p:cNvPr id="6" name="Picture 5" descr="britain-physical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521" y="0"/>
            <a:ext cx="43414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1219200"/>
            <a:ext cx="4267200" cy="461665"/>
          </a:xfrm>
          <a:prstGeom prst="rect">
            <a:avLst/>
          </a:prstGeom>
          <a:solidFill>
            <a:srgbClr val="1C6233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Natural Advantages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2521" cy="1371600"/>
          </a:xfrm>
        </p:spPr>
        <p:txBody>
          <a:bodyPr/>
          <a:lstStyle/>
          <a:p>
            <a:r>
              <a:rPr lang="en-US" sz="4600" dirty="0" smtClean="0"/>
              <a:t>Why Britain?</a:t>
            </a:r>
            <a:endParaRPr 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981200"/>
            <a:ext cx="4650121" cy="47244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effectLst/>
              </a:rPr>
              <a:t>National Bank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effectLst/>
              </a:rPr>
              <a:t>Chartered 1694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effectLst/>
              </a:rPr>
              <a:t>No NB in France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b="1" dirty="0" smtClean="0">
                <a:effectLst/>
              </a:rPr>
              <a:t>Source of </a:t>
            </a:r>
            <a:r>
              <a:rPr lang="en-US" sz="2400" b="1" i="1" dirty="0" smtClean="0">
                <a:effectLst/>
              </a:rPr>
              <a:t>capital</a:t>
            </a:r>
            <a:endParaRPr lang="en-US" sz="2400" b="1" dirty="0" smtClean="0">
              <a:effectLst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600" b="1" dirty="0" smtClean="0">
                <a:effectLst/>
              </a:rPr>
              <a:t>Private Property Rights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600" b="1" dirty="0" smtClean="0">
                <a:effectLst/>
              </a:rPr>
              <a:t>Aristocrats invested in commerce/industry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>
                <a:effectLst/>
              </a:rPr>
              <a:t>Not so in France</a:t>
            </a:r>
            <a:endParaRPr lang="en-US" sz="2400" b="1" dirty="0" smtClean="0">
              <a:effectLst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effectLst/>
              </a:rPr>
              <a:t>Canals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b="1" dirty="0" smtClean="0">
                <a:effectLst/>
              </a:rPr>
              <a:t>Invention</a:t>
            </a:r>
          </a:p>
        </p:txBody>
      </p:sp>
      <p:pic>
        <p:nvPicPr>
          <p:cNvPr id="6" name="Picture 5" descr="britain-physical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521" y="0"/>
            <a:ext cx="43414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1219200"/>
            <a:ext cx="4267200" cy="461665"/>
          </a:xfrm>
          <a:prstGeom prst="rect">
            <a:avLst/>
          </a:prstGeom>
          <a:solidFill>
            <a:srgbClr val="C00000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Human Advantages</a:t>
            </a:r>
            <a:endParaRPr lang="en-US" sz="24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02521" cy="1371600"/>
          </a:xfrm>
        </p:spPr>
        <p:txBody>
          <a:bodyPr/>
          <a:lstStyle/>
          <a:p>
            <a:r>
              <a:rPr lang="en-US" sz="4600" dirty="0" smtClean="0"/>
              <a:t>Why Britain?</a:t>
            </a:r>
            <a:endParaRPr lang="en-US" sz="4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524000"/>
          </a:xfrm>
        </p:spPr>
        <p:txBody>
          <a:bodyPr/>
          <a:lstStyle/>
          <a:p>
            <a:r>
              <a:rPr lang="en-US" sz="6600" dirty="0" smtClean="0"/>
              <a:t>Why Britain???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9649201"/>
              </p:ext>
            </p:extLst>
          </p:nvPr>
        </p:nvGraphicFramePr>
        <p:xfrm>
          <a:off x="0" y="1524000"/>
          <a:ext cx="9144000" cy="50006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0"/>
                <a:gridCol w="4572000"/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Natural Advantages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Human Advantages</a:t>
                      </a:r>
                      <a:endParaRPr lang="en-US" sz="3200" dirty="0"/>
                    </a:p>
                  </a:txBody>
                  <a:tcPr/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Rivers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Canals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Coal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Free Market Economy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Iron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Capital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Sheep</a:t>
                      </a:r>
                      <a:endParaRPr lang="en-US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National Bank</a:t>
                      </a:r>
                      <a:endParaRPr lang="en-US" sz="3200" b="1" dirty="0"/>
                    </a:p>
                  </a:txBody>
                  <a:tcPr anchor="ctr"/>
                </a:tc>
              </a:tr>
              <a:tr h="71437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Private</a:t>
                      </a:r>
                      <a:r>
                        <a:rPr lang="en-US" sz="2800" b="1" baseline="0" dirty="0" smtClean="0"/>
                        <a:t> Property Rights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1437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Enclosures</a:t>
                      </a:r>
                      <a:endParaRPr lang="en-US" sz="32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 descr="britain-physical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9226" y="1"/>
            <a:ext cx="96477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200130"/>
            <a:ext cx="5029200" cy="461665"/>
          </a:xfrm>
          <a:prstGeom prst="rect">
            <a:avLst/>
          </a:prstGeom>
          <a:solidFill>
            <a:schemeClr val="bg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</a:t>
            </a:r>
            <a:r>
              <a:rPr lang="en-US" sz="2400" b="1" dirty="0" smtClean="0"/>
              <a:t>f the Industrial Revolution</a:t>
            </a:r>
            <a:endParaRPr lang="en-US" sz="2400" b="1" dirty="0"/>
          </a:p>
        </p:txBody>
      </p:sp>
      <p:pic>
        <p:nvPicPr>
          <p:cNvPr id="11" name="Picture 6" descr="TexJenn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04800" y="2794575"/>
            <a:ext cx="2394524" cy="177220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6" descr="water_frame_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267317" y="3070080"/>
            <a:ext cx="1875531" cy="177220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04800" y="4668290"/>
            <a:ext cx="23945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James Hargreaves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1764</a:t>
            </a:r>
            <a:endParaRPr lang="en-US" sz="2800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828800"/>
            <a:ext cx="23945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CFF"/>
                </a:solidFill>
                <a:latin typeface="+mn-lt"/>
              </a:rPr>
              <a:t>Spinning Jenny</a:t>
            </a:r>
            <a:endParaRPr lang="en-US" sz="2600" b="1" dirty="0">
              <a:solidFill>
                <a:srgbClr val="FFCCFF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0" y="4939605"/>
            <a:ext cx="2209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Richard Arkwright 1768</a:t>
            </a:r>
            <a:endParaRPr lang="en-US" sz="2800" b="1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7317" y="2104305"/>
            <a:ext cx="18755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CFF"/>
                </a:solidFill>
                <a:latin typeface="+mn-lt"/>
              </a:rPr>
              <a:t>Water Frame</a:t>
            </a:r>
            <a:endParaRPr lang="en-US" sz="2600" b="1" dirty="0">
              <a:solidFill>
                <a:srgbClr val="FFCCFF"/>
              </a:solidFill>
              <a:latin typeface="+mn-lt"/>
            </a:endParaRPr>
          </a:p>
        </p:txBody>
      </p:sp>
      <p:pic>
        <p:nvPicPr>
          <p:cNvPr id="34818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638800" y="3355392"/>
            <a:ext cx="3261784" cy="178750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638800" y="5244405"/>
            <a:ext cx="3261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Samuel Crompton 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1779</a:t>
            </a:r>
            <a:endParaRPr lang="en-US" sz="28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8800" y="2404916"/>
            <a:ext cx="32617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CCFF"/>
                </a:solidFill>
                <a:latin typeface="+mn-lt"/>
              </a:rPr>
              <a:t>Spinning </a:t>
            </a:r>
            <a:br>
              <a:rPr lang="en-US" sz="2600" b="1" dirty="0" smtClean="0">
                <a:solidFill>
                  <a:srgbClr val="FFCCFF"/>
                </a:solidFill>
                <a:latin typeface="+mn-lt"/>
              </a:rPr>
            </a:br>
            <a:r>
              <a:rPr lang="en-US" sz="2600" b="1" dirty="0" smtClean="0">
                <a:solidFill>
                  <a:srgbClr val="FFCCFF"/>
                </a:solidFill>
                <a:latin typeface="+mn-lt"/>
              </a:rPr>
              <a:t>Mule</a:t>
            </a:r>
            <a:endParaRPr lang="en-US" sz="2600" b="1" dirty="0">
              <a:solidFill>
                <a:srgbClr val="FFCC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38800" cy="1371600"/>
          </a:xfrm>
        </p:spPr>
        <p:txBody>
          <a:bodyPr/>
          <a:lstStyle/>
          <a:p>
            <a:r>
              <a:rPr lang="en-US" sz="6600" dirty="0" smtClean="0"/>
              <a:t>Inventions</a:t>
            </a:r>
            <a:endParaRPr lang="en-US" sz="6600" dirty="0"/>
          </a:p>
        </p:txBody>
      </p:sp>
      <p:pic>
        <p:nvPicPr>
          <p:cNvPr id="2050" name="Picture 2" descr="Thumbnail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692" y="271922"/>
            <a:ext cx="304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hlinkClick r:id="rId8"/>
          </p:cNvPr>
          <p:cNvSpPr/>
          <p:nvPr/>
        </p:nvSpPr>
        <p:spPr>
          <a:xfrm>
            <a:off x="5724671" y="1063092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Inventions of the Industrial Revolution</a:t>
            </a:r>
            <a:endParaRPr lang="en-US" b="1" dirty="0">
              <a:latin typeface="+mn-lt"/>
            </a:endParaRPr>
          </a:p>
        </p:txBody>
      </p:sp>
      <p:pic>
        <p:nvPicPr>
          <p:cNvPr id="8" name="Picture 3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4" b="30171"/>
          <a:stretch/>
        </p:blipFill>
        <p:spPr bwMode="auto">
          <a:xfrm>
            <a:off x="7671578" y="1552585"/>
            <a:ext cx="1119485" cy="413034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400" b="1" dirty="0" smtClean="0"/>
              <a:t>Water Frame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5486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Richard Arkwright - 1768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dirty="0" smtClean="0"/>
              <a:t>Held several hundred spindles and required </a:t>
            </a:r>
            <a:r>
              <a:rPr lang="en-US" sz="2800" b="1" i="1" dirty="0" smtClean="0">
                <a:solidFill>
                  <a:srgbClr val="00B0F0"/>
                </a:solidFill>
              </a:rPr>
              <a:t>water power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smtClean="0"/>
              <a:t>to operate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  <p:pic>
        <p:nvPicPr>
          <p:cNvPr id="12292" name="Picture 6" descr="water_fram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828800"/>
            <a:ext cx="34290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trichey.SDOC\Local Settings\Temp\Temporary Internet Files\Content.IE5\HJRQGEQE\MP900411759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3382" y="4038600"/>
            <a:ext cx="1677218" cy="2514600"/>
          </a:xfrm>
          <a:prstGeom prst="rect">
            <a:avLst/>
          </a:prstGeom>
          <a:noFill/>
        </p:spPr>
      </p:pic>
      <p:sp>
        <p:nvSpPr>
          <p:cNvPr id="6" name="&quot;No&quot; Symbol 5"/>
          <p:cNvSpPr/>
          <p:nvPr/>
        </p:nvSpPr>
        <p:spPr bwMode="auto">
          <a:xfrm>
            <a:off x="2667000" y="4191000"/>
            <a:ext cx="2209800" cy="2286000"/>
          </a:xfrm>
          <a:prstGeom prst="noSmoking">
            <a:avLst>
              <a:gd name="adj" fmla="val 58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Custom 8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B0F0"/>
      </a:hlink>
      <a:folHlink>
        <a:srgbClr val="0070C0"/>
      </a:folHlink>
    </a:clrScheme>
    <a:fontScheme name="Industrial">
      <a:majorFont>
        <a:latin typeface="Armalite Rif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6076</TotalTime>
  <Words>527</Words>
  <Application>Microsoft Office PowerPoint</Application>
  <PresentationFormat>On-screen Show (4:3)</PresentationFormat>
  <Paragraphs>163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Bookman Old Style</vt:lpstr>
      <vt:lpstr>Tahoma</vt:lpstr>
      <vt:lpstr>Armalite Rifle</vt:lpstr>
      <vt:lpstr>Wingdings</vt:lpstr>
      <vt:lpstr>Calibri</vt:lpstr>
      <vt:lpstr>Textured</vt:lpstr>
      <vt:lpstr>1_Office Theme</vt:lpstr>
      <vt:lpstr>The Industrial  Revolution</vt:lpstr>
      <vt:lpstr>Cottage Industry</vt:lpstr>
      <vt:lpstr>Problems</vt:lpstr>
      <vt:lpstr>beginnings</vt:lpstr>
      <vt:lpstr>Why Britain?</vt:lpstr>
      <vt:lpstr>Why Britain?</vt:lpstr>
      <vt:lpstr>Why Britain???</vt:lpstr>
      <vt:lpstr>Inventions</vt:lpstr>
      <vt:lpstr>Water Frame</vt:lpstr>
      <vt:lpstr>MILLS</vt:lpstr>
      <vt:lpstr>Water Power</vt:lpstr>
      <vt:lpstr>Luddites</vt:lpstr>
      <vt:lpstr>PowerPoint Presentation</vt:lpstr>
      <vt:lpstr>Coal</vt:lpstr>
      <vt:lpstr>University of Glasgow</vt:lpstr>
      <vt:lpstr>Steam Engine</vt:lpstr>
      <vt:lpstr>PowerPoint Presentation</vt:lpstr>
      <vt:lpstr>Cities</vt:lpstr>
      <vt:lpstr>“Cottonopolis”</vt:lpstr>
      <vt:lpstr>Railroads</vt:lpstr>
      <vt:lpstr>Railroads</vt:lpstr>
      <vt:lpstr>A Foreign Traveler’s Perspective</vt:lpstr>
      <vt:lpstr>WILL THINGS GET BETTER?</vt:lpstr>
      <vt:lpstr>The Dismal Science</vt:lpstr>
      <vt:lpstr>The Malthusian Dilemma</vt:lpstr>
      <vt:lpstr>PowerPoint Presentation</vt:lpstr>
      <vt:lpstr>PowerPoint Presentation</vt:lpstr>
      <vt:lpstr>Iron Law of Wages</vt:lpstr>
      <vt:lpstr>Iron Law of Wages</vt:lpstr>
      <vt:lpstr>correct</vt:lpstr>
      <vt:lpstr>incorrect</vt:lpstr>
      <vt:lpstr>PowerPoint Presentation</vt:lpstr>
      <vt:lpstr>Standard of Living</vt:lpstr>
      <vt:lpstr>PowerPoint Presentation</vt:lpstr>
    </vt:vector>
  </TitlesOfParts>
  <Company>tctc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amg</dc:creator>
  <cp:lastModifiedBy>Tom Richey</cp:lastModifiedBy>
  <cp:revision>195</cp:revision>
  <dcterms:created xsi:type="dcterms:W3CDTF">2007-10-16T15:44:42Z</dcterms:created>
  <dcterms:modified xsi:type="dcterms:W3CDTF">2015-03-03T21:35:44Z</dcterms:modified>
</cp:coreProperties>
</file>