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46"/>
  </p:notesMasterIdLst>
  <p:sldIdLst>
    <p:sldId id="311" r:id="rId4"/>
    <p:sldId id="291" r:id="rId5"/>
    <p:sldId id="292" r:id="rId6"/>
    <p:sldId id="293" r:id="rId7"/>
    <p:sldId id="258" r:id="rId8"/>
    <p:sldId id="260" r:id="rId9"/>
    <p:sldId id="296" r:id="rId10"/>
    <p:sldId id="297" r:id="rId11"/>
    <p:sldId id="268" r:id="rId12"/>
    <p:sldId id="279" r:id="rId13"/>
    <p:sldId id="274" r:id="rId14"/>
    <p:sldId id="273" r:id="rId15"/>
    <p:sldId id="283" r:id="rId16"/>
    <p:sldId id="272" r:id="rId17"/>
    <p:sldId id="284" r:id="rId18"/>
    <p:sldId id="285" r:id="rId19"/>
    <p:sldId id="286" r:id="rId20"/>
    <p:sldId id="287" r:id="rId21"/>
    <p:sldId id="271" r:id="rId22"/>
    <p:sldId id="267" r:id="rId23"/>
    <p:sldId id="275" r:id="rId24"/>
    <p:sldId id="276" r:id="rId25"/>
    <p:sldId id="288" r:id="rId26"/>
    <p:sldId id="266" r:id="rId27"/>
    <p:sldId id="259" r:id="rId28"/>
    <p:sldId id="298" r:id="rId29"/>
    <p:sldId id="294" r:id="rId30"/>
    <p:sldId id="299" r:id="rId31"/>
    <p:sldId id="300" r:id="rId32"/>
    <p:sldId id="309" r:id="rId33"/>
    <p:sldId id="301" r:id="rId34"/>
    <p:sldId id="264" r:id="rId35"/>
    <p:sldId id="302" r:id="rId36"/>
    <p:sldId id="303" r:id="rId37"/>
    <p:sldId id="265" r:id="rId38"/>
    <p:sldId id="277" r:id="rId39"/>
    <p:sldId id="261" r:id="rId40"/>
    <p:sldId id="289" r:id="rId41"/>
    <p:sldId id="263" r:id="rId42"/>
    <p:sldId id="262" r:id="rId43"/>
    <p:sldId id="290" r:id="rId44"/>
    <p:sldId id="278" r:id="rId45"/>
  </p:sldIdLst>
  <p:sldSz cx="9144000" cy="6858000" type="screen4x3"/>
  <p:notesSz cx="6858000" cy="9144000"/>
  <p:embeddedFontLst>
    <p:embeddedFont>
      <p:font typeface="Baskerville Old Face" panose="02020602080505020303" pitchFamily="18" charset="0"/>
      <p:regular r:id="rId47"/>
    </p:embeddedFont>
    <p:embeddedFont>
      <p:font typeface="Aharoni" panose="02010803020104030203" pitchFamily="2" charset="-79"/>
      <p:bold r:id="rId48"/>
    </p:embeddedFont>
    <p:embeddedFont>
      <p:font typeface="Monotype Corsiva" panose="03010101010201010101" pitchFamily="66" charset="0"/>
      <p:italic r:id="rId49"/>
    </p:embeddedFont>
    <p:embeddedFont>
      <p:font typeface="Calisto MT" panose="020B060402020202020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00"/>
    <a:srgbClr val="000000"/>
    <a:srgbClr val="1D1D1D"/>
    <a:srgbClr val="2A2A2A"/>
    <a:srgbClr val="2C2C2C"/>
    <a:srgbClr val="1B1B1B"/>
    <a:srgbClr val="D22E3E"/>
    <a:srgbClr val="BA2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44" y="-72"/>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7.fntdata"/><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6.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A1AD7-2003-4969-80EA-190A9EA31A46}" type="datetimeFigureOut">
              <a:rPr lang="en-US" smtClean="0"/>
              <a:t>4/26/2015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91CDCD-EF4E-40EA-83B6-72BE43D9385C}" type="slidenum">
              <a:rPr lang="en-US" smtClean="0"/>
              <a:t>‹#›</a:t>
            </a:fld>
            <a:endParaRPr lang="en-US"/>
          </a:p>
        </p:txBody>
      </p:sp>
    </p:spTree>
    <p:extLst>
      <p:ext uri="{BB962C8B-B14F-4D97-AF65-F5344CB8AC3E}">
        <p14:creationId xmlns:p14="http://schemas.microsoft.com/office/powerpoint/2010/main" val="370385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26F90-F85D-4285-A4C0-B1FF57E4C1FA}" type="slidenum">
              <a:rPr lang="en-US" smtClean="0"/>
              <a:t>2</a:t>
            </a:fld>
            <a:endParaRPr lang="en-US"/>
          </a:p>
        </p:txBody>
      </p:sp>
    </p:spTree>
    <p:extLst>
      <p:ext uri="{BB962C8B-B14F-4D97-AF65-F5344CB8AC3E}">
        <p14:creationId xmlns:p14="http://schemas.microsoft.com/office/powerpoint/2010/main" val="189616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26F90-F85D-4285-A4C0-B1FF57E4C1FA}" type="slidenum">
              <a:rPr lang="en-US" smtClean="0"/>
              <a:t>3</a:t>
            </a:fld>
            <a:endParaRPr lang="en-US"/>
          </a:p>
        </p:txBody>
      </p:sp>
    </p:spTree>
    <p:extLst>
      <p:ext uri="{BB962C8B-B14F-4D97-AF65-F5344CB8AC3E}">
        <p14:creationId xmlns:p14="http://schemas.microsoft.com/office/powerpoint/2010/main" val="189616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94D926-89BE-450B-AE38-738E8379C74D}"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353020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4D926-89BE-450B-AE38-738E8379C74D}"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161183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4D926-89BE-450B-AE38-738E8379C74D}"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3136840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4/26/2015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625841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4/26/2015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32273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4/26/2015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67543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4/26/2015</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584161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4/26/2015</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491403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4/26/2015</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074028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4/26/2015</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342540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4/26/2015</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904791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4D926-89BE-450B-AE38-738E8379C74D}"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3132045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4/26/2015</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409953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4/26/2015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023731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4/26/2015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653069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94D926-89BE-450B-AE38-738E8379C74D}" type="datetimeFigureOut">
              <a:rPr lang="en-US" smtClean="0">
                <a:solidFill>
                  <a:srgbClr val="E2E6D8">
                    <a:tint val="75000"/>
                  </a:srgbClr>
                </a:solidFill>
              </a:rPr>
              <a:pPr/>
              <a:t>4/26/2015</a:t>
            </a:fld>
            <a:endParaRPr lang="en-US">
              <a:solidFill>
                <a:srgbClr val="E2E6D8">
                  <a:tint val="75000"/>
                </a:srgbClr>
              </a:solidFill>
            </a:endParaRPr>
          </a:p>
        </p:txBody>
      </p:sp>
      <p:sp>
        <p:nvSpPr>
          <p:cNvPr id="5" name="Footer Placeholder 4"/>
          <p:cNvSpPr>
            <a:spLocks noGrp="1"/>
          </p:cNvSpPr>
          <p:nvPr>
            <p:ph type="ftr" sz="quarter" idx="11"/>
          </p:nvPr>
        </p:nvSpPr>
        <p:spPr/>
        <p:txBody>
          <a:bodyPr/>
          <a:lstStyle/>
          <a:p>
            <a:endParaRPr lang="en-US">
              <a:solidFill>
                <a:srgbClr val="E2E6D8">
                  <a:tint val="75000"/>
                </a:srgbClr>
              </a:solidFill>
            </a:endParaRPr>
          </a:p>
        </p:txBody>
      </p:sp>
      <p:sp>
        <p:nvSpPr>
          <p:cNvPr id="6" name="Slide Number Placeholder 5"/>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3100257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4D926-89BE-450B-AE38-738E8379C74D}" type="datetimeFigureOut">
              <a:rPr lang="en-US" smtClean="0">
                <a:solidFill>
                  <a:srgbClr val="E2E6D8">
                    <a:tint val="75000"/>
                  </a:srgbClr>
                </a:solidFill>
              </a:rPr>
              <a:pPr/>
              <a:t>4/26/2015</a:t>
            </a:fld>
            <a:endParaRPr lang="en-US">
              <a:solidFill>
                <a:srgbClr val="E2E6D8">
                  <a:tint val="75000"/>
                </a:srgbClr>
              </a:solidFill>
            </a:endParaRPr>
          </a:p>
        </p:txBody>
      </p:sp>
      <p:sp>
        <p:nvSpPr>
          <p:cNvPr id="5" name="Footer Placeholder 4"/>
          <p:cNvSpPr>
            <a:spLocks noGrp="1"/>
          </p:cNvSpPr>
          <p:nvPr>
            <p:ph type="ftr" sz="quarter" idx="11"/>
          </p:nvPr>
        </p:nvSpPr>
        <p:spPr/>
        <p:txBody>
          <a:bodyPr/>
          <a:lstStyle/>
          <a:p>
            <a:endParaRPr lang="en-US">
              <a:solidFill>
                <a:srgbClr val="E2E6D8">
                  <a:tint val="75000"/>
                </a:srgbClr>
              </a:solidFill>
            </a:endParaRPr>
          </a:p>
        </p:txBody>
      </p:sp>
      <p:sp>
        <p:nvSpPr>
          <p:cNvPr id="6" name="Slide Number Placeholder 5"/>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4258390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94D926-89BE-450B-AE38-738E8379C74D}" type="datetimeFigureOut">
              <a:rPr lang="en-US" smtClean="0">
                <a:solidFill>
                  <a:srgbClr val="E2E6D8">
                    <a:tint val="75000"/>
                  </a:srgbClr>
                </a:solidFill>
              </a:rPr>
              <a:pPr/>
              <a:t>4/26/2015</a:t>
            </a:fld>
            <a:endParaRPr lang="en-US">
              <a:solidFill>
                <a:srgbClr val="E2E6D8">
                  <a:tint val="75000"/>
                </a:srgbClr>
              </a:solidFill>
            </a:endParaRPr>
          </a:p>
        </p:txBody>
      </p:sp>
      <p:sp>
        <p:nvSpPr>
          <p:cNvPr id="5" name="Footer Placeholder 4"/>
          <p:cNvSpPr>
            <a:spLocks noGrp="1"/>
          </p:cNvSpPr>
          <p:nvPr>
            <p:ph type="ftr" sz="quarter" idx="11"/>
          </p:nvPr>
        </p:nvSpPr>
        <p:spPr/>
        <p:txBody>
          <a:bodyPr/>
          <a:lstStyle/>
          <a:p>
            <a:endParaRPr lang="en-US">
              <a:solidFill>
                <a:srgbClr val="E2E6D8">
                  <a:tint val="75000"/>
                </a:srgbClr>
              </a:solidFill>
            </a:endParaRPr>
          </a:p>
        </p:txBody>
      </p:sp>
      <p:sp>
        <p:nvSpPr>
          <p:cNvPr id="6" name="Slide Number Placeholder 5"/>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995412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94D926-89BE-450B-AE38-738E8379C74D}" type="datetimeFigureOut">
              <a:rPr lang="en-US" smtClean="0">
                <a:solidFill>
                  <a:srgbClr val="E2E6D8">
                    <a:tint val="75000"/>
                  </a:srgbClr>
                </a:solidFill>
              </a:rPr>
              <a:pPr/>
              <a:t>4/26/2015</a:t>
            </a:fld>
            <a:endParaRPr lang="en-US">
              <a:solidFill>
                <a:srgbClr val="E2E6D8">
                  <a:tint val="75000"/>
                </a:srgbClr>
              </a:solidFill>
            </a:endParaRPr>
          </a:p>
        </p:txBody>
      </p:sp>
      <p:sp>
        <p:nvSpPr>
          <p:cNvPr id="6" name="Footer Placeholder 5"/>
          <p:cNvSpPr>
            <a:spLocks noGrp="1"/>
          </p:cNvSpPr>
          <p:nvPr>
            <p:ph type="ftr" sz="quarter" idx="11"/>
          </p:nvPr>
        </p:nvSpPr>
        <p:spPr/>
        <p:txBody>
          <a:bodyPr/>
          <a:lstStyle/>
          <a:p>
            <a:endParaRPr lang="en-US">
              <a:solidFill>
                <a:srgbClr val="E2E6D8">
                  <a:tint val="75000"/>
                </a:srgbClr>
              </a:solidFill>
            </a:endParaRPr>
          </a:p>
        </p:txBody>
      </p:sp>
      <p:sp>
        <p:nvSpPr>
          <p:cNvPr id="7" name="Slide Number Placeholder 6"/>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3444841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94D926-89BE-450B-AE38-738E8379C74D}" type="datetimeFigureOut">
              <a:rPr lang="en-US" smtClean="0">
                <a:solidFill>
                  <a:srgbClr val="E2E6D8">
                    <a:tint val="75000"/>
                  </a:srgbClr>
                </a:solidFill>
              </a:rPr>
              <a:pPr/>
              <a:t>4/26/2015</a:t>
            </a:fld>
            <a:endParaRPr lang="en-US">
              <a:solidFill>
                <a:srgbClr val="E2E6D8">
                  <a:tint val="75000"/>
                </a:srgbClr>
              </a:solidFill>
            </a:endParaRPr>
          </a:p>
        </p:txBody>
      </p:sp>
      <p:sp>
        <p:nvSpPr>
          <p:cNvPr id="8" name="Footer Placeholder 7"/>
          <p:cNvSpPr>
            <a:spLocks noGrp="1"/>
          </p:cNvSpPr>
          <p:nvPr>
            <p:ph type="ftr" sz="quarter" idx="11"/>
          </p:nvPr>
        </p:nvSpPr>
        <p:spPr/>
        <p:txBody>
          <a:bodyPr/>
          <a:lstStyle/>
          <a:p>
            <a:endParaRPr lang="en-US">
              <a:solidFill>
                <a:srgbClr val="E2E6D8">
                  <a:tint val="75000"/>
                </a:srgbClr>
              </a:solidFill>
            </a:endParaRPr>
          </a:p>
        </p:txBody>
      </p:sp>
      <p:sp>
        <p:nvSpPr>
          <p:cNvPr id="9" name="Slide Number Placeholder 8"/>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2583350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94D926-89BE-450B-AE38-738E8379C74D}" type="datetimeFigureOut">
              <a:rPr lang="en-US" smtClean="0">
                <a:solidFill>
                  <a:srgbClr val="E2E6D8">
                    <a:tint val="75000"/>
                  </a:srgbClr>
                </a:solidFill>
              </a:rPr>
              <a:pPr/>
              <a:t>4/26/2015</a:t>
            </a:fld>
            <a:endParaRPr lang="en-US">
              <a:solidFill>
                <a:srgbClr val="E2E6D8">
                  <a:tint val="75000"/>
                </a:srgbClr>
              </a:solidFill>
            </a:endParaRPr>
          </a:p>
        </p:txBody>
      </p:sp>
      <p:sp>
        <p:nvSpPr>
          <p:cNvPr id="4" name="Footer Placeholder 3"/>
          <p:cNvSpPr>
            <a:spLocks noGrp="1"/>
          </p:cNvSpPr>
          <p:nvPr>
            <p:ph type="ftr" sz="quarter" idx="11"/>
          </p:nvPr>
        </p:nvSpPr>
        <p:spPr/>
        <p:txBody>
          <a:bodyPr/>
          <a:lstStyle/>
          <a:p>
            <a:endParaRPr lang="en-US">
              <a:solidFill>
                <a:srgbClr val="E2E6D8">
                  <a:tint val="75000"/>
                </a:srgbClr>
              </a:solidFill>
            </a:endParaRPr>
          </a:p>
        </p:txBody>
      </p:sp>
      <p:sp>
        <p:nvSpPr>
          <p:cNvPr id="5" name="Slide Number Placeholder 4"/>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3248011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4D926-89BE-450B-AE38-738E8379C74D}" type="datetimeFigureOut">
              <a:rPr lang="en-US" smtClean="0">
                <a:solidFill>
                  <a:srgbClr val="E2E6D8">
                    <a:tint val="75000"/>
                  </a:srgbClr>
                </a:solidFill>
              </a:rPr>
              <a:pPr/>
              <a:t>4/26/2015</a:t>
            </a:fld>
            <a:endParaRPr lang="en-US">
              <a:solidFill>
                <a:srgbClr val="E2E6D8">
                  <a:tint val="75000"/>
                </a:srgbClr>
              </a:solidFill>
            </a:endParaRPr>
          </a:p>
        </p:txBody>
      </p:sp>
      <p:sp>
        <p:nvSpPr>
          <p:cNvPr id="3" name="Footer Placeholder 2"/>
          <p:cNvSpPr>
            <a:spLocks noGrp="1"/>
          </p:cNvSpPr>
          <p:nvPr>
            <p:ph type="ftr" sz="quarter" idx="11"/>
          </p:nvPr>
        </p:nvSpPr>
        <p:spPr/>
        <p:txBody>
          <a:bodyPr/>
          <a:lstStyle/>
          <a:p>
            <a:endParaRPr lang="en-US">
              <a:solidFill>
                <a:srgbClr val="E2E6D8">
                  <a:tint val="75000"/>
                </a:srgbClr>
              </a:solidFill>
            </a:endParaRPr>
          </a:p>
        </p:txBody>
      </p:sp>
      <p:sp>
        <p:nvSpPr>
          <p:cNvPr id="4" name="Slide Number Placeholder 3"/>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3733131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94D926-89BE-450B-AE38-738E8379C74D}"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1444071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4D926-89BE-450B-AE38-738E8379C74D}" type="datetimeFigureOut">
              <a:rPr lang="en-US" smtClean="0">
                <a:solidFill>
                  <a:srgbClr val="E2E6D8">
                    <a:tint val="75000"/>
                  </a:srgbClr>
                </a:solidFill>
              </a:rPr>
              <a:pPr/>
              <a:t>4/26/2015</a:t>
            </a:fld>
            <a:endParaRPr lang="en-US">
              <a:solidFill>
                <a:srgbClr val="E2E6D8">
                  <a:tint val="75000"/>
                </a:srgbClr>
              </a:solidFill>
            </a:endParaRPr>
          </a:p>
        </p:txBody>
      </p:sp>
      <p:sp>
        <p:nvSpPr>
          <p:cNvPr id="6" name="Footer Placeholder 5"/>
          <p:cNvSpPr>
            <a:spLocks noGrp="1"/>
          </p:cNvSpPr>
          <p:nvPr>
            <p:ph type="ftr" sz="quarter" idx="11"/>
          </p:nvPr>
        </p:nvSpPr>
        <p:spPr/>
        <p:txBody>
          <a:bodyPr/>
          <a:lstStyle/>
          <a:p>
            <a:endParaRPr lang="en-US">
              <a:solidFill>
                <a:srgbClr val="E2E6D8">
                  <a:tint val="75000"/>
                </a:srgbClr>
              </a:solidFill>
            </a:endParaRPr>
          </a:p>
        </p:txBody>
      </p:sp>
      <p:sp>
        <p:nvSpPr>
          <p:cNvPr id="7" name="Slide Number Placeholder 6"/>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2245144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4D926-89BE-450B-AE38-738E8379C74D}" type="datetimeFigureOut">
              <a:rPr lang="en-US" smtClean="0">
                <a:solidFill>
                  <a:srgbClr val="E2E6D8">
                    <a:tint val="75000"/>
                  </a:srgbClr>
                </a:solidFill>
              </a:rPr>
              <a:pPr/>
              <a:t>4/26/2015</a:t>
            </a:fld>
            <a:endParaRPr lang="en-US">
              <a:solidFill>
                <a:srgbClr val="E2E6D8">
                  <a:tint val="75000"/>
                </a:srgbClr>
              </a:solidFill>
            </a:endParaRPr>
          </a:p>
        </p:txBody>
      </p:sp>
      <p:sp>
        <p:nvSpPr>
          <p:cNvPr id="6" name="Footer Placeholder 5"/>
          <p:cNvSpPr>
            <a:spLocks noGrp="1"/>
          </p:cNvSpPr>
          <p:nvPr>
            <p:ph type="ftr" sz="quarter" idx="11"/>
          </p:nvPr>
        </p:nvSpPr>
        <p:spPr/>
        <p:txBody>
          <a:bodyPr/>
          <a:lstStyle/>
          <a:p>
            <a:endParaRPr lang="en-US">
              <a:solidFill>
                <a:srgbClr val="E2E6D8">
                  <a:tint val="75000"/>
                </a:srgbClr>
              </a:solidFill>
            </a:endParaRPr>
          </a:p>
        </p:txBody>
      </p:sp>
      <p:sp>
        <p:nvSpPr>
          <p:cNvPr id="7" name="Slide Number Placeholder 6"/>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3208641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4D926-89BE-450B-AE38-738E8379C74D}" type="datetimeFigureOut">
              <a:rPr lang="en-US" smtClean="0">
                <a:solidFill>
                  <a:srgbClr val="E2E6D8">
                    <a:tint val="75000"/>
                  </a:srgbClr>
                </a:solidFill>
              </a:rPr>
              <a:pPr/>
              <a:t>4/26/2015</a:t>
            </a:fld>
            <a:endParaRPr lang="en-US">
              <a:solidFill>
                <a:srgbClr val="E2E6D8">
                  <a:tint val="75000"/>
                </a:srgbClr>
              </a:solidFill>
            </a:endParaRPr>
          </a:p>
        </p:txBody>
      </p:sp>
      <p:sp>
        <p:nvSpPr>
          <p:cNvPr id="5" name="Footer Placeholder 4"/>
          <p:cNvSpPr>
            <a:spLocks noGrp="1"/>
          </p:cNvSpPr>
          <p:nvPr>
            <p:ph type="ftr" sz="quarter" idx="11"/>
          </p:nvPr>
        </p:nvSpPr>
        <p:spPr/>
        <p:txBody>
          <a:bodyPr/>
          <a:lstStyle/>
          <a:p>
            <a:endParaRPr lang="en-US">
              <a:solidFill>
                <a:srgbClr val="E2E6D8">
                  <a:tint val="75000"/>
                </a:srgbClr>
              </a:solidFill>
            </a:endParaRPr>
          </a:p>
        </p:txBody>
      </p:sp>
      <p:sp>
        <p:nvSpPr>
          <p:cNvPr id="6" name="Slide Number Placeholder 5"/>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969124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4D926-89BE-450B-AE38-738E8379C74D}" type="datetimeFigureOut">
              <a:rPr lang="en-US" smtClean="0">
                <a:solidFill>
                  <a:srgbClr val="E2E6D8">
                    <a:tint val="75000"/>
                  </a:srgbClr>
                </a:solidFill>
              </a:rPr>
              <a:pPr/>
              <a:t>4/26/2015</a:t>
            </a:fld>
            <a:endParaRPr lang="en-US">
              <a:solidFill>
                <a:srgbClr val="E2E6D8">
                  <a:tint val="75000"/>
                </a:srgbClr>
              </a:solidFill>
            </a:endParaRPr>
          </a:p>
        </p:txBody>
      </p:sp>
      <p:sp>
        <p:nvSpPr>
          <p:cNvPr id="5" name="Footer Placeholder 4"/>
          <p:cNvSpPr>
            <a:spLocks noGrp="1"/>
          </p:cNvSpPr>
          <p:nvPr>
            <p:ph type="ftr" sz="quarter" idx="11"/>
          </p:nvPr>
        </p:nvSpPr>
        <p:spPr/>
        <p:txBody>
          <a:bodyPr/>
          <a:lstStyle/>
          <a:p>
            <a:endParaRPr lang="en-US">
              <a:solidFill>
                <a:srgbClr val="E2E6D8">
                  <a:tint val="75000"/>
                </a:srgbClr>
              </a:solidFill>
            </a:endParaRPr>
          </a:p>
        </p:txBody>
      </p:sp>
      <p:sp>
        <p:nvSpPr>
          <p:cNvPr id="6" name="Slide Number Placeholder 5"/>
          <p:cNvSpPr>
            <a:spLocks noGrp="1"/>
          </p:cNvSpPr>
          <p:nvPr>
            <p:ph type="sldNum" sz="quarter" idx="12"/>
          </p:nvPr>
        </p:nvSpPr>
        <p:spPr/>
        <p:txBody>
          <a:body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559865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94D926-89BE-450B-AE38-738E8379C74D}"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88117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94D926-89BE-450B-AE38-738E8379C74D}" type="datetimeFigureOut">
              <a:rPr lang="en-US" smtClean="0"/>
              <a:t>4/26/2015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263512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94D926-89BE-450B-AE38-738E8379C74D}" type="datetimeFigureOut">
              <a:rPr lang="en-US" smtClean="0"/>
              <a:t>4/26/2015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402188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4D926-89BE-450B-AE38-738E8379C74D}" type="datetimeFigureOut">
              <a:rPr lang="en-US" smtClean="0"/>
              <a:t>4/26/2015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317855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4D926-89BE-450B-AE38-738E8379C74D}"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29025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4D926-89BE-450B-AE38-738E8379C74D}"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6D773-50C7-48A4-BA67-156200AD2E97}" type="slidenum">
              <a:rPr lang="en-US" smtClean="0"/>
              <a:t>‹#›</a:t>
            </a:fld>
            <a:endParaRPr lang="en-US"/>
          </a:p>
        </p:txBody>
      </p:sp>
    </p:spTree>
    <p:extLst>
      <p:ext uri="{BB962C8B-B14F-4D97-AF65-F5344CB8AC3E}">
        <p14:creationId xmlns:p14="http://schemas.microsoft.com/office/powerpoint/2010/main" val="52103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22E3E"/>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4D926-89BE-450B-AE38-738E8379C74D}" type="datetimeFigureOut">
              <a:rPr lang="en-US" smtClean="0"/>
              <a:t>4/26/2015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6D773-50C7-48A4-BA67-156200AD2E97}" type="slidenum">
              <a:rPr lang="en-US" smtClean="0"/>
              <a:t>‹#›</a:t>
            </a:fld>
            <a:endParaRPr lang="en-US"/>
          </a:p>
        </p:txBody>
      </p:sp>
    </p:spTree>
    <p:extLst>
      <p:ext uri="{BB962C8B-B14F-4D97-AF65-F5344CB8AC3E}">
        <p14:creationId xmlns:p14="http://schemas.microsoft.com/office/powerpoint/2010/main" val="15529402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4/26/2015</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705779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22E3E"/>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4D926-89BE-450B-AE38-738E8379C74D}" type="datetimeFigureOut">
              <a:rPr lang="en-US" smtClean="0">
                <a:solidFill>
                  <a:srgbClr val="E2E6D8">
                    <a:tint val="75000"/>
                  </a:srgbClr>
                </a:solidFill>
              </a:rPr>
              <a:pPr/>
              <a:t>4/26/2015</a:t>
            </a:fld>
            <a:endParaRPr lang="en-US">
              <a:solidFill>
                <a:srgbClr val="E2E6D8">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E2E6D8">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6D773-50C7-48A4-BA67-156200AD2E97}" type="slidenum">
              <a:rPr lang="en-US" smtClean="0">
                <a:solidFill>
                  <a:srgbClr val="E2E6D8">
                    <a:tint val="75000"/>
                  </a:srgbClr>
                </a:solidFill>
              </a:rPr>
              <a:pPr/>
              <a:t>‹#›</a:t>
            </a:fld>
            <a:endParaRPr lang="en-US">
              <a:solidFill>
                <a:srgbClr val="E2E6D8">
                  <a:tint val="75000"/>
                </a:srgbClr>
              </a:solidFill>
            </a:endParaRPr>
          </a:p>
        </p:txBody>
      </p:sp>
    </p:spTree>
    <p:extLst>
      <p:ext uri="{BB962C8B-B14F-4D97-AF65-F5344CB8AC3E}">
        <p14:creationId xmlns:p14="http://schemas.microsoft.com/office/powerpoint/2010/main" val="32759100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nd/2.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flickr.com/photos/paullew/"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flickr.com/photos/catholicism/" TargetMode="External"/><Relationship Id="rId5" Type="http://schemas.openxmlformats.org/officeDocument/2006/relationships/image" Target="../media/image10.jpeg"/><Relationship Id="rId4" Type="http://schemas.openxmlformats.org/officeDocument/2006/relationships/hyperlink" Target="http://www.flickr.com/photos/42175177@N0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heritagebiblechurch.com/" TargetMode="Externa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4.xml.rels><?xml version="1.0" encoding="UTF-8" standalone="yes"?>
<Relationships xmlns="http://schemas.openxmlformats.org/package/2006/relationships"><Relationship Id="rId3" Type="http://schemas.openxmlformats.org/officeDocument/2006/relationships/hyperlink" Target="http://www.heritagebiblechurch.com/" TargetMode="Externa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5.xml.rels><?xml version="1.0" encoding="UTF-8" standalone="yes"?>
<Relationships xmlns="http://schemas.openxmlformats.org/package/2006/relationships"><Relationship Id="rId3" Type="http://schemas.openxmlformats.org/officeDocument/2006/relationships/hyperlink" Target="http://www.heritagebiblechurch.com/" TargetMode="Externa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6.xml.rels><?xml version="1.0" encoding="UTF-8" standalone="yes"?>
<Relationships xmlns="http://schemas.openxmlformats.org/package/2006/relationships"><Relationship Id="rId3" Type="http://schemas.openxmlformats.org/officeDocument/2006/relationships/hyperlink" Target="http://www.heritagebiblechurch.com/" TargetMode="Externa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7.xml.rels><?xml version="1.0" encoding="UTF-8" standalone="yes"?>
<Relationships xmlns="http://schemas.openxmlformats.org/package/2006/relationships"><Relationship Id="rId3" Type="http://schemas.openxmlformats.org/officeDocument/2006/relationships/hyperlink" Target="http://www.heritagebiblechurch.com/" TargetMode="Externa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8.xml.rels><?xml version="1.0" encoding="UTF-8" standalone="yes"?>
<Relationships xmlns="http://schemas.openxmlformats.org/package/2006/relationships"><Relationship Id="rId3" Type="http://schemas.openxmlformats.org/officeDocument/2006/relationships/hyperlink" Target="http://www.heritagebiblechurch.com/" TargetMode="Externa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reativecommons.org/licenses/by-sa/2.0/"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www.flickr.com/photos/juglardelzip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hyperlink" Target="http://www.flickr.com/photos/infomatique/" TargetMode="External"/><Relationship Id="rId4" Type="http://schemas.openxmlformats.org/officeDocument/2006/relationships/hyperlink" Target="http://creativecommons.org/licenses/by-sa/2.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creativecommons.org/licenses/by-sa/2.0/"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www.flickr.com/photos/kubina/" TargetMode="Externa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fordham.edu/halsall/source/loyola-spirex.as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www.flickr.com/photos/foeoc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hyperlink" Target="http://www.flickr.com/photos/paullew/"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hyperlink" Target="https://www.facebook.com/pages/Tom-Richey/14074617563" TargetMode="External"/><Relationship Id="rId12"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hyperlink" Target="http://www.youtube.com/tomforamerica" TargetMode="External"/><Relationship Id="rId5" Type="http://schemas.openxmlformats.org/officeDocument/2006/relationships/hyperlink" Target="http://www.tomrichey.net/" TargetMode="External"/><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hyperlink" Target="http://twitter.com/tomriche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arm5.staticflickr.com/4083/5082673507_d3543538bd_b.jpg"/>
          <p:cNvPicPr>
            <a:picLocks noChangeAspect="1" noChangeArrowheads="1"/>
          </p:cNvPicPr>
          <p:nvPr/>
        </p:nvPicPr>
        <p:blipFill rotWithShape="1">
          <a:blip r:embed="rId2">
            <a:extLst>
              <a:ext uri="{28A0092B-C50C-407E-A947-70E740481C1C}">
                <a14:useLocalDpi xmlns:a14="http://schemas.microsoft.com/office/drawing/2010/main" val="0"/>
              </a:ext>
            </a:extLst>
          </a:blip>
          <a:srcRect l="5081" r="781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053" y="3200400"/>
            <a:ext cx="9144000" cy="3657600"/>
          </a:xfrm>
          <a:prstGeom prst="rect">
            <a:avLst/>
          </a:prstGeom>
          <a:gradFill flip="none" rotWithShape="1">
            <a:gsLst>
              <a:gs pos="0">
                <a:srgbClr val="010000"/>
              </a:gs>
              <a:gs pos="100000">
                <a:schemeClr val="bg2">
                  <a:shade val="30000"/>
                  <a:satMod val="200000"/>
                  <a:lumMod val="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953000"/>
            <a:ext cx="8229600" cy="1219200"/>
          </a:xfrm>
        </p:spPr>
        <p:txBody>
          <a:bodyPr>
            <a:normAutofit/>
          </a:bodyPr>
          <a:lstStyle/>
          <a:p>
            <a:r>
              <a:rPr lang="en-US" sz="6000" b="1" dirty="0" smtClean="0">
                <a:effectLst>
                  <a:outerShdw blurRad="38100" dist="38100" dir="2700000" algn="tl">
                    <a:srgbClr val="000000">
                      <a:alpha val="43137"/>
                    </a:srgbClr>
                  </a:outerShdw>
                </a:effectLst>
                <a:cs typeface="Aharoni" panose="02010803020104030203" pitchFamily="2" charset="-79"/>
              </a:rPr>
              <a:t>The Counter-Reformation</a:t>
            </a:r>
            <a:endParaRPr lang="en-US" sz="6000" b="1" dirty="0">
              <a:effectLst>
                <a:outerShdw blurRad="38100" dist="38100" dir="2700000" algn="tl">
                  <a:srgbClr val="000000">
                    <a:alpha val="43137"/>
                  </a:srgbClr>
                </a:outerShdw>
              </a:effectLst>
              <a:cs typeface="Aharoni" panose="02010803020104030203" pitchFamily="2" charset="-79"/>
            </a:endParaRPr>
          </a:p>
        </p:txBody>
      </p:sp>
      <p:sp>
        <p:nvSpPr>
          <p:cNvPr id="5" name="Rectangle 4"/>
          <p:cNvSpPr/>
          <p:nvPr/>
        </p:nvSpPr>
        <p:spPr>
          <a:xfrm>
            <a:off x="152400" y="152400"/>
            <a:ext cx="2555508" cy="307777"/>
          </a:xfrm>
          <a:prstGeom prst="rect">
            <a:avLst/>
          </a:prstGeom>
        </p:spPr>
        <p:txBody>
          <a:bodyPr wrap="none">
            <a:spAutoFit/>
          </a:bodyPr>
          <a:lstStyle/>
          <a:p>
            <a:r>
              <a:rPr lang="en-US" sz="1400" dirty="0">
                <a:hlinkClick r:id="rId3" tooltip="Attribution-NonCommercial-NoDerivs License"/>
              </a:rPr>
              <a:t>Some rights reserved</a:t>
            </a:r>
            <a:r>
              <a:rPr lang="en-US" sz="1400" dirty="0"/>
              <a:t> by </a:t>
            </a:r>
            <a:r>
              <a:rPr lang="en-US" sz="1400" dirty="0">
                <a:hlinkClick r:id="rId4"/>
              </a:rPr>
              <a:t>Lawrence OP</a:t>
            </a:r>
            <a:endParaRPr lang="en-US" sz="1400" dirty="0"/>
          </a:p>
        </p:txBody>
      </p:sp>
    </p:spTree>
    <p:extLst>
      <p:ext uri="{BB962C8B-B14F-4D97-AF65-F5344CB8AC3E}">
        <p14:creationId xmlns:p14="http://schemas.microsoft.com/office/powerpoint/2010/main" val="1050502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228600"/>
            <a:ext cx="8686800" cy="1143000"/>
          </a:xfrm>
        </p:spPr>
        <p:txBody>
          <a:bodyPr>
            <a:noAutofit/>
          </a:bodyPr>
          <a:lstStyle/>
          <a:p>
            <a:pPr algn="l" eaLnBrk="1" hangingPunct="1">
              <a:defRPr/>
            </a:pPr>
            <a:r>
              <a:rPr lang="en-US" sz="8000" b="1" dirty="0" smtClean="0"/>
              <a:t>Sources of Authority</a:t>
            </a:r>
          </a:p>
        </p:txBody>
      </p:sp>
      <p:grpSp>
        <p:nvGrpSpPr>
          <p:cNvPr id="6" name="Group 5"/>
          <p:cNvGrpSpPr/>
          <p:nvPr/>
        </p:nvGrpSpPr>
        <p:grpSpPr>
          <a:xfrm>
            <a:off x="3288607" y="1524002"/>
            <a:ext cx="2510863" cy="5021997"/>
            <a:chOff x="3288607" y="1524002"/>
            <a:chExt cx="2510863" cy="5021997"/>
          </a:xfrm>
        </p:grpSpPr>
        <p:pic>
          <p:nvPicPr>
            <p:cNvPr id="1028" name="Picture 4" descr="http://imgc.allpostersimages.com/images/P-473-488-90/61/6179/JU11100Z/posters/sandro-botticelli-st-thomas-aquinas.jpg"/>
            <p:cNvPicPr>
              <a:picLocks noChangeAspect="1" noChangeArrowheads="1"/>
            </p:cNvPicPr>
            <p:nvPr/>
          </p:nvPicPr>
          <p:blipFill rotWithShape="1">
            <a:blip r:embed="rId2">
              <a:extLst>
                <a:ext uri="{28A0092B-C50C-407E-A947-70E740481C1C}">
                  <a14:useLocalDpi xmlns:a14="http://schemas.microsoft.com/office/drawing/2010/main" val="0"/>
                </a:ext>
              </a:extLst>
            </a:blip>
            <a:srcRect l="5969" t="4152" r="6839" b="5207"/>
            <a:stretch/>
          </p:blipFill>
          <p:spPr bwMode="auto">
            <a:xfrm>
              <a:off x="3300616" y="1524002"/>
              <a:ext cx="2498854" cy="34636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300616" y="4987660"/>
              <a:ext cx="2474837" cy="830997"/>
            </a:xfrm>
            <a:prstGeom prst="rect">
              <a:avLst/>
            </a:prstGeom>
          </p:spPr>
          <p:txBody>
            <a:bodyPr wrap="square">
              <a:spAutoFit/>
            </a:bodyPr>
            <a:lstStyle/>
            <a:p>
              <a:pPr algn="ctr"/>
              <a:r>
                <a:rPr lang="en-US" sz="4800" b="1" dirty="0" smtClean="0"/>
                <a:t>Tradition</a:t>
              </a:r>
              <a:endParaRPr lang="en-US" sz="4800" dirty="0"/>
            </a:p>
          </p:txBody>
        </p:sp>
        <p:sp>
          <p:nvSpPr>
            <p:cNvPr id="12" name="Rectangle 11"/>
            <p:cNvSpPr/>
            <p:nvPr/>
          </p:nvSpPr>
          <p:spPr>
            <a:xfrm>
              <a:off x="3288607" y="5715002"/>
              <a:ext cx="2498854" cy="830997"/>
            </a:xfrm>
            <a:prstGeom prst="rect">
              <a:avLst/>
            </a:prstGeom>
          </p:spPr>
          <p:txBody>
            <a:bodyPr wrap="square">
              <a:spAutoFit/>
            </a:bodyPr>
            <a:lstStyle/>
            <a:p>
              <a:pPr algn="ctr"/>
              <a:r>
                <a:rPr lang="en-US" sz="2400" dirty="0" smtClean="0">
                  <a:solidFill>
                    <a:srgbClr val="E2E6D8"/>
                  </a:solidFill>
                  <a:latin typeface="+mj-lt"/>
                </a:rPr>
                <a:t>Respect for Precedent</a:t>
              </a:r>
              <a:endParaRPr lang="en-US" dirty="0">
                <a:latin typeface="+mj-lt"/>
              </a:endParaRPr>
            </a:p>
          </p:txBody>
        </p:sp>
      </p:grpSp>
      <p:grpSp>
        <p:nvGrpSpPr>
          <p:cNvPr id="5" name="Group 4"/>
          <p:cNvGrpSpPr/>
          <p:nvPr/>
        </p:nvGrpSpPr>
        <p:grpSpPr>
          <a:xfrm>
            <a:off x="478570" y="1524002"/>
            <a:ext cx="2498854" cy="4960441"/>
            <a:chOff x="478570" y="1524002"/>
            <a:chExt cx="2498854" cy="4960441"/>
          </a:xfrm>
        </p:grpSpPr>
        <p:pic>
          <p:nvPicPr>
            <p:cNvPr id="1026" name="Picture 2" descr="http://farm8.staticflickr.com/7006/6479179793_53f34de418_b.jpg"/>
            <p:cNvPicPr>
              <a:picLocks noChangeAspect="1" noChangeArrowheads="1"/>
            </p:cNvPicPr>
            <p:nvPr/>
          </p:nvPicPr>
          <p:blipFill rotWithShape="1">
            <a:blip r:embed="rId3">
              <a:extLst>
                <a:ext uri="{28A0092B-C50C-407E-A947-70E740481C1C}">
                  <a14:useLocalDpi xmlns:a14="http://schemas.microsoft.com/office/drawing/2010/main" val="0"/>
                </a:ext>
              </a:extLst>
            </a:blip>
            <a:srcRect l="27025" t="22490" r="46979" b="23484"/>
            <a:stretch/>
          </p:blipFill>
          <p:spPr bwMode="auto">
            <a:xfrm>
              <a:off x="478570" y="1524002"/>
              <a:ext cx="2498854" cy="34636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8570" y="4987660"/>
              <a:ext cx="2498854" cy="830997"/>
            </a:xfrm>
            <a:prstGeom prst="rect">
              <a:avLst/>
            </a:prstGeom>
          </p:spPr>
          <p:txBody>
            <a:bodyPr wrap="square">
              <a:spAutoFit/>
            </a:bodyPr>
            <a:lstStyle/>
            <a:p>
              <a:pPr algn="ctr"/>
              <a:r>
                <a:rPr lang="en-US" sz="4800" b="1" dirty="0"/>
                <a:t>Scripture</a:t>
              </a:r>
              <a:endParaRPr lang="en-US" sz="4800" dirty="0"/>
            </a:p>
          </p:txBody>
        </p:sp>
        <p:sp>
          <p:nvSpPr>
            <p:cNvPr id="4" name="Rectangle 3"/>
            <p:cNvSpPr/>
            <p:nvPr/>
          </p:nvSpPr>
          <p:spPr>
            <a:xfrm>
              <a:off x="478570" y="5776557"/>
              <a:ext cx="2493230" cy="707886"/>
            </a:xfrm>
            <a:prstGeom prst="rect">
              <a:avLst/>
            </a:prstGeom>
          </p:spPr>
          <p:txBody>
            <a:bodyPr wrap="square">
              <a:spAutoFit/>
            </a:bodyPr>
            <a:lstStyle/>
            <a:p>
              <a:pPr algn="ctr"/>
              <a:r>
                <a:rPr lang="en-US" sz="2000" dirty="0" smtClean="0">
                  <a:solidFill>
                    <a:srgbClr val="E2E6D8"/>
                  </a:solidFill>
                  <a:latin typeface="+mj-lt"/>
                </a:rPr>
                <a:t>The Foundation of Catholic Doctrine</a:t>
              </a:r>
              <a:endParaRPr lang="en-US" sz="1600" dirty="0">
                <a:latin typeface="+mj-lt"/>
              </a:endParaRPr>
            </a:p>
          </p:txBody>
        </p:sp>
        <p:sp>
          <p:nvSpPr>
            <p:cNvPr id="2" name="Rectangle 1"/>
            <p:cNvSpPr/>
            <p:nvPr/>
          </p:nvSpPr>
          <p:spPr>
            <a:xfrm>
              <a:off x="478570" y="4744431"/>
              <a:ext cx="2493230" cy="190770"/>
            </a:xfrm>
            <a:prstGeom prst="rect">
              <a:avLst/>
            </a:prstGeom>
          </p:spPr>
          <p:txBody>
            <a:bodyPr wrap="square">
              <a:spAutoFit/>
            </a:bodyPr>
            <a:lstStyle/>
            <a:p>
              <a:r>
                <a:rPr lang="en-US" sz="900" dirty="0" smtClean="0">
                  <a:latin typeface="+mj-lt"/>
                </a:rPr>
                <a:t>Photo Credit:  </a:t>
              </a:r>
              <a:r>
                <a:rPr lang="en-US" sz="900" dirty="0">
                  <a:latin typeface="+mj-lt"/>
                </a:rPr>
                <a:t> </a:t>
              </a:r>
              <a:r>
                <a:rPr lang="en-US" sz="900" dirty="0">
                  <a:latin typeface="+mj-lt"/>
                  <a:hlinkClick r:id="rId4"/>
                </a:rPr>
                <a:t>GleesonLibraryRBR</a:t>
              </a:r>
              <a:endParaRPr lang="en-US" sz="900" dirty="0">
                <a:latin typeface="+mj-lt"/>
              </a:endParaRPr>
            </a:p>
          </p:txBody>
        </p:sp>
      </p:grpSp>
      <p:grpSp>
        <p:nvGrpSpPr>
          <p:cNvPr id="11" name="Group 10"/>
          <p:cNvGrpSpPr/>
          <p:nvPr/>
        </p:nvGrpSpPr>
        <p:grpSpPr>
          <a:xfrm>
            <a:off x="6019800" y="1524000"/>
            <a:ext cx="2956259" cy="4960443"/>
            <a:chOff x="6019800" y="1524000"/>
            <a:chExt cx="2956259" cy="4960443"/>
          </a:xfrm>
        </p:grpSpPr>
        <p:grpSp>
          <p:nvGrpSpPr>
            <p:cNvPr id="7" name="Group 6"/>
            <p:cNvGrpSpPr/>
            <p:nvPr/>
          </p:nvGrpSpPr>
          <p:grpSpPr>
            <a:xfrm>
              <a:off x="6019800" y="1524000"/>
              <a:ext cx="2956259" cy="4960443"/>
              <a:chOff x="6019800" y="1524000"/>
              <a:chExt cx="2956259" cy="4960443"/>
            </a:xfrm>
          </p:grpSpPr>
          <p:sp>
            <p:nvSpPr>
              <p:cNvPr id="10" name="Rectangle 9"/>
              <p:cNvSpPr/>
              <p:nvPr/>
            </p:nvSpPr>
            <p:spPr>
              <a:xfrm>
                <a:off x="6019800" y="4987660"/>
                <a:ext cx="2956259" cy="830997"/>
              </a:xfrm>
              <a:prstGeom prst="rect">
                <a:avLst/>
              </a:prstGeom>
            </p:spPr>
            <p:txBody>
              <a:bodyPr wrap="none">
                <a:spAutoFit/>
              </a:bodyPr>
              <a:lstStyle/>
              <a:p>
                <a:r>
                  <a:rPr lang="en-US" sz="4800" b="1" dirty="0" smtClean="0"/>
                  <a:t>Magisterium</a:t>
                </a:r>
                <a:endParaRPr lang="en-US" sz="4800" dirty="0"/>
              </a:p>
            </p:txBody>
          </p:sp>
          <p:sp>
            <p:nvSpPr>
              <p:cNvPr id="13" name="Rectangle 12"/>
              <p:cNvSpPr/>
              <p:nvPr/>
            </p:nvSpPr>
            <p:spPr>
              <a:xfrm>
                <a:off x="6248400" y="5776557"/>
                <a:ext cx="2498855" cy="707886"/>
              </a:xfrm>
              <a:prstGeom prst="rect">
                <a:avLst/>
              </a:prstGeom>
            </p:spPr>
            <p:txBody>
              <a:bodyPr wrap="square">
                <a:spAutoFit/>
              </a:bodyPr>
              <a:lstStyle/>
              <a:p>
                <a:pPr algn="ctr"/>
                <a:r>
                  <a:rPr lang="en-US" sz="2000" dirty="0" smtClean="0">
                    <a:solidFill>
                      <a:srgbClr val="E2E6D8"/>
                    </a:solidFill>
                    <a:latin typeface="+mj-lt"/>
                  </a:rPr>
                  <a:t>Teaching Authority of Pope &amp; Bishops</a:t>
                </a:r>
                <a:endParaRPr lang="en-US" sz="1600" dirty="0">
                  <a:latin typeface="+mj-lt"/>
                </a:endParaRPr>
              </a:p>
            </p:txBody>
          </p:sp>
          <p:pic>
            <p:nvPicPr>
              <p:cNvPr id="1030" name="Picture 6" descr="http://farm8.staticflickr.com/7376/9743878816_c7c2a8f988_c.jpg"/>
              <p:cNvPicPr>
                <a:picLocks noChangeAspect="1" noChangeArrowheads="1"/>
              </p:cNvPicPr>
              <p:nvPr/>
            </p:nvPicPr>
            <p:blipFill rotWithShape="1">
              <a:blip r:embed="rId5">
                <a:extLst>
                  <a:ext uri="{28A0092B-C50C-407E-A947-70E740481C1C}">
                    <a14:useLocalDpi xmlns:a14="http://schemas.microsoft.com/office/drawing/2010/main" val="0"/>
                  </a:ext>
                </a:extLst>
              </a:blip>
              <a:srcRect l="9097" r="18969" b="27711"/>
              <a:stretch/>
            </p:blipFill>
            <p:spPr bwMode="auto">
              <a:xfrm>
                <a:off x="6243839" y="1524000"/>
                <a:ext cx="2498855" cy="346365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6243838" y="4722168"/>
              <a:ext cx="2489023" cy="230832"/>
            </a:xfrm>
            <a:prstGeom prst="rect">
              <a:avLst/>
            </a:prstGeom>
          </p:spPr>
          <p:txBody>
            <a:bodyPr wrap="square">
              <a:spAutoFit/>
            </a:bodyPr>
            <a:lstStyle/>
            <a:p>
              <a:r>
                <a:rPr lang="en-US" sz="900" dirty="0" smtClean="0">
                  <a:latin typeface="+mj-lt"/>
                </a:rPr>
                <a:t>Photo Credit:</a:t>
              </a:r>
              <a:r>
                <a:rPr lang="en-US" sz="900" dirty="0">
                  <a:latin typeface="+mj-lt"/>
                </a:rPr>
                <a:t> </a:t>
              </a:r>
              <a:r>
                <a:rPr lang="en-US" sz="900" dirty="0">
                  <a:latin typeface="+mj-lt"/>
                  <a:hlinkClick r:id="rId6"/>
                </a:rPr>
                <a:t>Catholic Church (England &amp;</a:t>
              </a:r>
              <a:r>
                <a:rPr lang="en-US" sz="900" dirty="0" smtClean="0">
                  <a:latin typeface="+mj-lt"/>
                  <a:hlinkClick r:id="rId6"/>
                </a:rPr>
                <a:t> </a:t>
              </a:r>
              <a:r>
                <a:rPr lang="en-US" sz="900" dirty="0">
                  <a:latin typeface="+mj-lt"/>
                  <a:hlinkClick r:id="rId6"/>
                </a:rPr>
                <a:t>Wales)</a:t>
              </a:r>
              <a:endParaRPr lang="en-US" sz="900" dirty="0">
                <a:latin typeface="+mj-lt"/>
              </a:endParaRPr>
            </a:p>
          </p:txBody>
        </p:sp>
      </p:grpSp>
    </p:spTree>
    <p:extLst>
      <p:ext uri="{BB962C8B-B14F-4D97-AF65-F5344CB8AC3E}">
        <p14:creationId xmlns:p14="http://schemas.microsoft.com/office/powerpoint/2010/main" val="172927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81000" y="2438400"/>
            <a:ext cx="8458200" cy="1143000"/>
          </a:xfrm>
        </p:spPr>
        <p:txBody>
          <a:bodyPr>
            <a:noAutofit/>
          </a:bodyPr>
          <a:lstStyle/>
          <a:p>
            <a:pPr>
              <a:tabLst>
                <a:tab pos="1543050" algn="l"/>
              </a:tabLst>
            </a:pPr>
            <a:r>
              <a:rPr lang="en-US" sz="11500" strike="sngStrike" dirty="0" smtClean="0"/>
              <a:t>Sola Scriptura</a:t>
            </a:r>
            <a:endParaRPr lang="en-US" sz="7200" strike="sngStrike" dirty="0"/>
          </a:p>
        </p:txBody>
      </p:sp>
    </p:spTree>
    <p:extLst>
      <p:ext uri="{BB962C8B-B14F-4D97-AF65-F5344CB8AC3E}">
        <p14:creationId xmlns:p14="http://schemas.microsoft.com/office/powerpoint/2010/main" val="2040154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050" name="Picture 2" descr="C:\Users\trichey\AppData\Local\Microsoft\Windows\Temporary Internet Files\Content.IE5\RRGL96JK\MP9004000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381"/>
            <a:ext cx="9144000" cy="609361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57200" y="1143000"/>
            <a:ext cx="8229600" cy="1143000"/>
          </a:xfrm>
        </p:spPr>
        <p:txBody>
          <a:bodyPr>
            <a:noAutofit/>
          </a:bodyPr>
          <a:lstStyle/>
          <a:p>
            <a:r>
              <a:rPr lang="en-US" sz="9600" dirty="0" smtClean="0"/>
              <a:t>ANATHEMA</a:t>
            </a:r>
            <a:endParaRPr lang="en-US" sz="6600" dirty="0"/>
          </a:p>
        </p:txBody>
      </p:sp>
    </p:spTree>
    <p:extLst>
      <p:ext uri="{BB962C8B-B14F-4D97-AF65-F5344CB8AC3E}">
        <p14:creationId xmlns:p14="http://schemas.microsoft.com/office/powerpoint/2010/main" val="1274875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229600" cy="3352800"/>
          </a:xfrm>
        </p:spPr>
        <p:txBody>
          <a:bodyPr>
            <a:normAutofit fontScale="92500" lnSpcReduction="20000"/>
          </a:bodyPr>
          <a:lstStyle/>
          <a:p>
            <a:pPr marL="0" indent="0">
              <a:buNone/>
            </a:pPr>
            <a:r>
              <a:rPr lang="en-US" sz="3600" dirty="0">
                <a:latin typeface="+mj-lt"/>
              </a:rPr>
              <a:t>If any one shall say, that man may be justified before God by his own </a:t>
            </a:r>
            <a:r>
              <a:rPr lang="en-US" sz="3600" dirty="0" smtClean="0">
                <a:latin typeface="+mj-lt"/>
              </a:rPr>
              <a:t>works, whether </a:t>
            </a:r>
            <a:r>
              <a:rPr lang="en-US" sz="3600" dirty="0">
                <a:latin typeface="+mj-lt"/>
              </a:rPr>
              <a:t>done through the strength of human nature, or through the teaching of the </a:t>
            </a:r>
            <a:r>
              <a:rPr lang="en-US" sz="3600" dirty="0" smtClean="0">
                <a:latin typeface="+mj-lt"/>
              </a:rPr>
              <a:t>law, without </a:t>
            </a:r>
            <a:r>
              <a:rPr lang="en-US" sz="3600" dirty="0">
                <a:latin typeface="+mj-lt"/>
              </a:rPr>
              <a:t>the divine grace through Jesus </a:t>
            </a:r>
            <a:r>
              <a:rPr lang="en-US" sz="3600" dirty="0" smtClean="0">
                <a:latin typeface="+mj-lt"/>
              </a:rPr>
              <a:t>Christ; </a:t>
            </a:r>
            <a:r>
              <a:rPr lang="en-US" sz="3600" dirty="0" smtClean="0">
                <a:solidFill>
                  <a:schemeClr val="accent4">
                    <a:lumMod val="40000"/>
                    <a:lumOff val="60000"/>
                  </a:schemeClr>
                </a:solidFill>
                <a:latin typeface="+mj-lt"/>
              </a:rPr>
              <a:t>let </a:t>
            </a:r>
            <a:r>
              <a:rPr lang="en-US" sz="3600" dirty="0">
                <a:solidFill>
                  <a:schemeClr val="accent4">
                    <a:lumMod val="40000"/>
                    <a:lumOff val="60000"/>
                  </a:schemeClr>
                </a:solidFill>
                <a:latin typeface="+mj-lt"/>
              </a:rPr>
              <a:t>him be anathema</a:t>
            </a:r>
            <a:r>
              <a:rPr lang="en-US" sz="3600" dirty="0" smtClean="0">
                <a:solidFill>
                  <a:schemeClr val="accent4">
                    <a:lumMod val="40000"/>
                    <a:lumOff val="60000"/>
                  </a:schemeClr>
                </a:solidFill>
                <a:latin typeface="+mj-lt"/>
              </a:rPr>
              <a:t>.</a:t>
            </a:r>
          </a:p>
          <a:p>
            <a:pPr marL="0" indent="0">
              <a:buNone/>
            </a:pPr>
            <a:r>
              <a:rPr lang="en-US" sz="1200" dirty="0" smtClean="0"/>
              <a:t>			</a:t>
            </a:r>
          </a:p>
          <a:p>
            <a:pPr marL="0" indent="0">
              <a:buNone/>
            </a:pPr>
            <a:r>
              <a:rPr lang="en-US" sz="3600" dirty="0" smtClean="0">
                <a:latin typeface="+mj-lt"/>
              </a:rPr>
              <a:t>			-- Canon I on Justification</a:t>
            </a:r>
            <a:endParaRPr lang="en-US" sz="3600" dirty="0">
              <a:latin typeface="+mj-lt"/>
            </a:endParaRPr>
          </a:p>
        </p:txBody>
      </p:sp>
      <p:sp>
        <p:nvSpPr>
          <p:cNvPr id="5" name="Title 1"/>
          <p:cNvSpPr>
            <a:spLocks noGrp="1"/>
          </p:cNvSpPr>
          <p:nvPr>
            <p:ph type="title"/>
          </p:nvPr>
        </p:nvSpPr>
        <p:spPr>
          <a:xfrm>
            <a:off x="457200" y="1143000"/>
            <a:ext cx="8229600" cy="1143000"/>
          </a:xfrm>
        </p:spPr>
        <p:txBody>
          <a:bodyPr>
            <a:noAutofit/>
          </a:bodyPr>
          <a:lstStyle/>
          <a:p>
            <a:r>
              <a:rPr lang="en-US" sz="9600" dirty="0" smtClean="0"/>
              <a:t>ANATHEMA</a:t>
            </a:r>
            <a:endParaRPr lang="en-US" sz="6600" dirty="0"/>
          </a:p>
        </p:txBody>
      </p:sp>
      <p:sp>
        <p:nvSpPr>
          <p:cNvPr id="4" name="Rectangle 3"/>
          <p:cNvSpPr/>
          <p:nvPr/>
        </p:nvSpPr>
        <p:spPr>
          <a:xfrm>
            <a:off x="103413" y="6400800"/>
            <a:ext cx="2715987" cy="307777"/>
          </a:xfrm>
          <a:prstGeom prst="rect">
            <a:avLst/>
          </a:prstGeom>
        </p:spPr>
        <p:txBody>
          <a:bodyPr wrap="square">
            <a:spAutoFit/>
          </a:bodyPr>
          <a:lstStyle/>
          <a:p>
            <a:r>
              <a:rPr lang="en-US" sz="1400" dirty="0" smtClean="0">
                <a:latin typeface="+mj-lt"/>
              </a:rPr>
              <a:t>Source:  </a:t>
            </a:r>
            <a:r>
              <a:rPr lang="en-US" sz="1400" dirty="0" smtClean="0">
                <a:latin typeface="+mj-lt"/>
                <a:hlinkClick r:id="rId3"/>
              </a:rPr>
              <a:t>heritagebiblechurch.com</a:t>
            </a:r>
            <a:endParaRPr lang="en-US" sz="1400" dirty="0">
              <a:latin typeface="+mj-lt"/>
            </a:endParaRPr>
          </a:p>
        </p:txBody>
      </p:sp>
    </p:spTree>
    <p:extLst>
      <p:ext uri="{BB962C8B-B14F-4D97-AF65-F5344CB8AC3E}">
        <p14:creationId xmlns:p14="http://schemas.microsoft.com/office/powerpoint/2010/main" val="1456497896"/>
      </p:ext>
    </p:extLst>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229600" cy="3352800"/>
          </a:xfrm>
        </p:spPr>
        <p:txBody>
          <a:bodyPr>
            <a:normAutofit fontScale="92500"/>
          </a:bodyPr>
          <a:lstStyle/>
          <a:p>
            <a:pPr marL="0" indent="0">
              <a:buNone/>
            </a:pPr>
            <a:r>
              <a:rPr lang="en-US" sz="3600" dirty="0" smtClean="0">
                <a:latin typeface="+mj-lt"/>
              </a:rPr>
              <a:t>If </a:t>
            </a:r>
            <a:r>
              <a:rPr lang="en-US" sz="3600" dirty="0">
                <a:latin typeface="+mj-lt"/>
              </a:rPr>
              <a:t>any one shall say, that, since Adam's sin, the free will of man is lost </a:t>
            </a:r>
            <a:r>
              <a:rPr lang="en-US" sz="3600" dirty="0" smtClean="0">
                <a:latin typeface="+mj-lt"/>
              </a:rPr>
              <a:t>and extinguished</a:t>
            </a:r>
            <a:r>
              <a:rPr lang="en-US" sz="3600" dirty="0">
                <a:latin typeface="+mj-lt"/>
              </a:rPr>
              <a:t>; or, that it is a thing with a name only, yea, a title without a reality, </a:t>
            </a:r>
            <a:r>
              <a:rPr lang="en-US" sz="3600" dirty="0" smtClean="0">
                <a:latin typeface="+mj-lt"/>
              </a:rPr>
              <a:t>a figment… </a:t>
            </a:r>
            <a:r>
              <a:rPr lang="en-US" sz="3600" dirty="0" smtClean="0">
                <a:solidFill>
                  <a:schemeClr val="accent4">
                    <a:lumMod val="40000"/>
                    <a:lumOff val="60000"/>
                  </a:schemeClr>
                </a:solidFill>
                <a:latin typeface="+mj-lt"/>
              </a:rPr>
              <a:t>let </a:t>
            </a:r>
            <a:r>
              <a:rPr lang="en-US" sz="3600" dirty="0">
                <a:solidFill>
                  <a:schemeClr val="accent4">
                    <a:lumMod val="40000"/>
                    <a:lumOff val="60000"/>
                  </a:schemeClr>
                </a:solidFill>
                <a:latin typeface="+mj-lt"/>
              </a:rPr>
              <a:t>him be anathema</a:t>
            </a:r>
            <a:r>
              <a:rPr lang="en-US" sz="3600" dirty="0" smtClean="0">
                <a:solidFill>
                  <a:schemeClr val="accent4">
                    <a:lumMod val="40000"/>
                    <a:lumOff val="60000"/>
                  </a:schemeClr>
                </a:solidFill>
                <a:latin typeface="+mj-lt"/>
              </a:rPr>
              <a:t>.</a:t>
            </a:r>
          </a:p>
          <a:p>
            <a:pPr marL="0" indent="0">
              <a:buNone/>
            </a:pPr>
            <a:r>
              <a:rPr lang="en-US" sz="1200" dirty="0" smtClean="0"/>
              <a:t>			</a:t>
            </a:r>
          </a:p>
          <a:p>
            <a:pPr marL="0" indent="0">
              <a:buNone/>
            </a:pPr>
            <a:r>
              <a:rPr lang="en-US" sz="3600" dirty="0" smtClean="0">
                <a:latin typeface="+mj-lt"/>
              </a:rPr>
              <a:t>			-- Canon V on Justification</a:t>
            </a:r>
            <a:endParaRPr lang="en-US" sz="3600" dirty="0">
              <a:latin typeface="+mj-lt"/>
            </a:endParaRPr>
          </a:p>
        </p:txBody>
      </p:sp>
      <p:sp>
        <p:nvSpPr>
          <p:cNvPr id="5" name="Title 1"/>
          <p:cNvSpPr>
            <a:spLocks noGrp="1"/>
          </p:cNvSpPr>
          <p:nvPr>
            <p:ph type="title"/>
          </p:nvPr>
        </p:nvSpPr>
        <p:spPr>
          <a:xfrm>
            <a:off x="457200" y="1143000"/>
            <a:ext cx="8229600" cy="1143000"/>
          </a:xfrm>
        </p:spPr>
        <p:txBody>
          <a:bodyPr>
            <a:noAutofit/>
          </a:bodyPr>
          <a:lstStyle/>
          <a:p>
            <a:r>
              <a:rPr lang="en-US" sz="9600" dirty="0" smtClean="0"/>
              <a:t>ANATHEMA</a:t>
            </a:r>
            <a:endParaRPr lang="en-US" sz="6600" dirty="0"/>
          </a:p>
        </p:txBody>
      </p:sp>
      <p:sp>
        <p:nvSpPr>
          <p:cNvPr id="6" name="Rectangle 5"/>
          <p:cNvSpPr/>
          <p:nvPr/>
        </p:nvSpPr>
        <p:spPr>
          <a:xfrm>
            <a:off x="103413" y="6400800"/>
            <a:ext cx="2715987" cy="307777"/>
          </a:xfrm>
          <a:prstGeom prst="rect">
            <a:avLst/>
          </a:prstGeom>
        </p:spPr>
        <p:txBody>
          <a:bodyPr wrap="square">
            <a:spAutoFit/>
          </a:bodyPr>
          <a:lstStyle/>
          <a:p>
            <a:r>
              <a:rPr lang="en-US" sz="1400" dirty="0" smtClean="0">
                <a:latin typeface="+mj-lt"/>
              </a:rPr>
              <a:t>Source:  </a:t>
            </a:r>
            <a:r>
              <a:rPr lang="en-US" sz="1400" dirty="0" smtClean="0">
                <a:latin typeface="+mj-lt"/>
                <a:hlinkClick r:id="rId3"/>
              </a:rPr>
              <a:t>heritagebiblechurch.com</a:t>
            </a:r>
            <a:endParaRPr lang="en-US" sz="1400" dirty="0">
              <a:latin typeface="+mj-lt"/>
            </a:endParaRPr>
          </a:p>
        </p:txBody>
      </p:sp>
    </p:spTree>
    <p:extLst>
      <p:ext uri="{BB962C8B-B14F-4D97-AF65-F5344CB8AC3E}">
        <p14:creationId xmlns:p14="http://schemas.microsoft.com/office/powerpoint/2010/main" val="3842211650"/>
      </p:ext>
    </p:extLst>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001000" cy="3659088"/>
          </a:xfrm>
        </p:spPr>
        <p:txBody>
          <a:bodyPr>
            <a:normAutofit fontScale="92500" lnSpcReduction="20000"/>
          </a:bodyPr>
          <a:lstStyle/>
          <a:p>
            <a:pPr marL="0" indent="0">
              <a:buNone/>
            </a:pPr>
            <a:r>
              <a:rPr lang="en-US" sz="4100" dirty="0" smtClean="0">
                <a:latin typeface="+mj-lt"/>
              </a:rPr>
              <a:t>If </a:t>
            </a:r>
            <a:r>
              <a:rPr lang="en-US" sz="4100" dirty="0">
                <a:latin typeface="+mj-lt"/>
              </a:rPr>
              <a:t>any one shall say, that by faith alone the impious is justified; so as </a:t>
            </a:r>
            <a:r>
              <a:rPr lang="en-US" sz="4100" dirty="0" smtClean="0">
                <a:latin typeface="+mj-lt"/>
              </a:rPr>
              <a:t>to mean </a:t>
            </a:r>
            <a:r>
              <a:rPr lang="en-US" sz="4100" dirty="0">
                <a:latin typeface="+mj-lt"/>
              </a:rPr>
              <a:t>that nothing else is required to co-operate in order unto the obtaining the grace </a:t>
            </a:r>
            <a:r>
              <a:rPr lang="en-US" sz="4100" dirty="0" smtClean="0">
                <a:latin typeface="+mj-lt"/>
              </a:rPr>
              <a:t>of justification… </a:t>
            </a:r>
            <a:r>
              <a:rPr lang="en-US" sz="4100" dirty="0" smtClean="0">
                <a:solidFill>
                  <a:schemeClr val="accent4">
                    <a:lumMod val="40000"/>
                    <a:lumOff val="60000"/>
                  </a:schemeClr>
                </a:solidFill>
                <a:latin typeface="+mj-lt"/>
              </a:rPr>
              <a:t>let </a:t>
            </a:r>
            <a:r>
              <a:rPr lang="en-US" sz="4100" dirty="0">
                <a:solidFill>
                  <a:schemeClr val="accent4">
                    <a:lumMod val="40000"/>
                    <a:lumOff val="60000"/>
                  </a:schemeClr>
                </a:solidFill>
                <a:latin typeface="+mj-lt"/>
              </a:rPr>
              <a:t>him be anathema</a:t>
            </a:r>
            <a:r>
              <a:rPr lang="en-US" sz="4100" dirty="0" smtClean="0">
                <a:solidFill>
                  <a:schemeClr val="accent4">
                    <a:lumMod val="40000"/>
                    <a:lumOff val="60000"/>
                  </a:schemeClr>
                </a:solidFill>
                <a:latin typeface="+mj-lt"/>
              </a:rPr>
              <a:t>.</a:t>
            </a:r>
          </a:p>
          <a:p>
            <a:pPr marL="0" indent="0">
              <a:buNone/>
            </a:pPr>
            <a:r>
              <a:rPr lang="en-US" sz="1200" dirty="0" smtClean="0"/>
              <a:t>			</a:t>
            </a:r>
          </a:p>
          <a:p>
            <a:pPr marL="0" indent="0">
              <a:buNone/>
            </a:pPr>
            <a:r>
              <a:rPr lang="en-US" sz="3600" dirty="0" smtClean="0">
                <a:latin typeface="+mj-lt"/>
              </a:rPr>
              <a:t>			-- Canon IX on Justification</a:t>
            </a:r>
            <a:endParaRPr lang="en-US" sz="3600" dirty="0">
              <a:latin typeface="+mj-lt"/>
            </a:endParaRPr>
          </a:p>
        </p:txBody>
      </p:sp>
      <p:sp>
        <p:nvSpPr>
          <p:cNvPr id="5" name="Title 1"/>
          <p:cNvSpPr>
            <a:spLocks noGrp="1"/>
          </p:cNvSpPr>
          <p:nvPr>
            <p:ph type="title"/>
          </p:nvPr>
        </p:nvSpPr>
        <p:spPr>
          <a:xfrm>
            <a:off x="457200" y="1143000"/>
            <a:ext cx="8229600" cy="1143000"/>
          </a:xfrm>
        </p:spPr>
        <p:txBody>
          <a:bodyPr>
            <a:noAutofit/>
          </a:bodyPr>
          <a:lstStyle/>
          <a:p>
            <a:r>
              <a:rPr lang="en-US" sz="9600" dirty="0" smtClean="0"/>
              <a:t>ANATHEMA</a:t>
            </a:r>
            <a:endParaRPr lang="en-US" sz="6600" dirty="0"/>
          </a:p>
        </p:txBody>
      </p:sp>
      <p:sp>
        <p:nvSpPr>
          <p:cNvPr id="4" name="Rectangle 3"/>
          <p:cNvSpPr/>
          <p:nvPr/>
        </p:nvSpPr>
        <p:spPr>
          <a:xfrm>
            <a:off x="103413" y="6400800"/>
            <a:ext cx="2715987" cy="307777"/>
          </a:xfrm>
          <a:prstGeom prst="rect">
            <a:avLst/>
          </a:prstGeom>
        </p:spPr>
        <p:txBody>
          <a:bodyPr wrap="square">
            <a:spAutoFit/>
          </a:bodyPr>
          <a:lstStyle/>
          <a:p>
            <a:r>
              <a:rPr lang="en-US" sz="1400" dirty="0" smtClean="0">
                <a:latin typeface="+mj-lt"/>
              </a:rPr>
              <a:t>Source:  </a:t>
            </a:r>
            <a:r>
              <a:rPr lang="en-US" sz="1400" dirty="0" smtClean="0">
                <a:latin typeface="+mj-lt"/>
                <a:hlinkClick r:id="rId3"/>
              </a:rPr>
              <a:t>heritagebiblechurch.com</a:t>
            </a:r>
            <a:endParaRPr lang="en-US" sz="1400" dirty="0">
              <a:latin typeface="+mj-lt"/>
            </a:endParaRPr>
          </a:p>
        </p:txBody>
      </p:sp>
    </p:spTree>
    <p:extLst>
      <p:ext uri="{BB962C8B-B14F-4D97-AF65-F5344CB8AC3E}">
        <p14:creationId xmlns:p14="http://schemas.microsoft.com/office/powerpoint/2010/main" val="4279718957"/>
      </p:ext>
    </p:extLst>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229600" cy="3352800"/>
          </a:xfrm>
        </p:spPr>
        <p:txBody>
          <a:bodyPr>
            <a:normAutofit/>
          </a:bodyPr>
          <a:lstStyle/>
          <a:p>
            <a:pPr marL="0" indent="0">
              <a:buNone/>
            </a:pPr>
            <a:r>
              <a:rPr lang="en-US" sz="3600" dirty="0">
                <a:latin typeface="+mj-lt"/>
              </a:rPr>
              <a:t>If any one shall say, that the sacraments of the New Law were not </a:t>
            </a:r>
            <a:r>
              <a:rPr lang="en-US" sz="3600" dirty="0" smtClean="0">
                <a:latin typeface="+mj-lt"/>
              </a:rPr>
              <a:t>all instituted </a:t>
            </a:r>
            <a:r>
              <a:rPr lang="en-US" sz="3600" dirty="0">
                <a:latin typeface="+mj-lt"/>
              </a:rPr>
              <a:t>by Jesus Christ, our Lord; or, that they are more, or less than </a:t>
            </a:r>
            <a:r>
              <a:rPr lang="en-US" sz="3600" dirty="0" smtClean="0">
                <a:latin typeface="+mj-lt"/>
              </a:rPr>
              <a:t>seven… </a:t>
            </a:r>
            <a:r>
              <a:rPr lang="en-US" sz="3600" dirty="0" smtClean="0">
                <a:solidFill>
                  <a:schemeClr val="accent4">
                    <a:lumMod val="40000"/>
                    <a:lumOff val="60000"/>
                  </a:schemeClr>
                </a:solidFill>
                <a:latin typeface="+mj-lt"/>
              </a:rPr>
              <a:t>let </a:t>
            </a:r>
            <a:r>
              <a:rPr lang="en-US" sz="3600" dirty="0">
                <a:solidFill>
                  <a:schemeClr val="accent4">
                    <a:lumMod val="40000"/>
                    <a:lumOff val="60000"/>
                  </a:schemeClr>
                </a:solidFill>
                <a:latin typeface="+mj-lt"/>
              </a:rPr>
              <a:t>him be anathema</a:t>
            </a:r>
            <a:r>
              <a:rPr lang="en-US" sz="3600" dirty="0" smtClean="0">
                <a:latin typeface="+mj-lt"/>
              </a:rPr>
              <a:t>.</a:t>
            </a:r>
          </a:p>
          <a:p>
            <a:pPr marL="0" indent="0">
              <a:buNone/>
            </a:pPr>
            <a:r>
              <a:rPr lang="en-US" sz="1200" dirty="0" smtClean="0"/>
              <a:t>			</a:t>
            </a:r>
          </a:p>
          <a:p>
            <a:pPr marL="0" indent="0">
              <a:buNone/>
            </a:pPr>
            <a:r>
              <a:rPr lang="en-US" sz="3600" dirty="0" smtClean="0">
                <a:latin typeface="+mj-lt"/>
              </a:rPr>
              <a:t>			-- Canon I on the Sacraments</a:t>
            </a:r>
            <a:endParaRPr lang="en-US" sz="3600" dirty="0">
              <a:latin typeface="+mj-lt"/>
            </a:endParaRPr>
          </a:p>
        </p:txBody>
      </p:sp>
      <p:sp>
        <p:nvSpPr>
          <p:cNvPr id="5" name="Title 1"/>
          <p:cNvSpPr>
            <a:spLocks noGrp="1"/>
          </p:cNvSpPr>
          <p:nvPr>
            <p:ph type="title"/>
          </p:nvPr>
        </p:nvSpPr>
        <p:spPr>
          <a:xfrm>
            <a:off x="457200" y="1143000"/>
            <a:ext cx="8229600" cy="1143000"/>
          </a:xfrm>
        </p:spPr>
        <p:txBody>
          <a:bodyPr>
            <a:noAutofit/>
          </a:bodyPr>
          <a:lstStyle/>
          <a:p>
            <a:r>
              <a:rPr lang="en-US" sz="9600" dirty="0" smtClean="0"/>
              <a:t>ANATHEMA</a:t>
            </a:r>
            <a:endParaRPr lang="en-US" sz="6600" dirty="0"/>
          </a:p>
        </p:txBody>
      </p:sp>
      <p:sp>
        <p:nvSpPr>
          <p:cNvPr id="4" name="Rectangle 3"/>
          <p:cNvSpPr/>
          <p:nvPr/>
        </p:nvSpPr>
        <p:spPr>
          <a:xfrm>
            <a:off x="103413" y="6400800"/>
            <a:ext cx="2715987" cy="307777"/>
          </a:xfrm>
          <a:prstGeom prst="rect">
            <a:avLst/>
          </a:prstGeom>
        </p:spPr>
        <p:txBody>
          <a:bodyPr wrap="square">
            <a:spAutoFit/>
          </a:bodyPr>
          <a:lstStyle/>
          <a:p>
            <a:r>
              <a:rPr lang="en-US" sz="1400" dirty="0" smtClean="0">
                <a:latin typeface="+mj-lt"/>
              </a:rPr>
              <a:t>Source:  </a:t>
            </a:r>
            <a:r>
              <a:rPr lang="en-US" sz="1400" dirty="0" smtClean="0">
                <a:latin typeface="+mj-lt"/>
                <a:hlinkClick r:id="rId3"/>
              </a:rPr>
              <a:t>heritagebiblechurch.com</a:t>
            </a:r>
            <a:endParaRPr lang="en-US" sz="1400" dirty="0">
              <a:latin typeface="+mj-lt"/>
            </a:endParaRPr>
          </a:p>
        </p:txBody>
      </p:sp>
    </p:spTree>
    <p:extLst>
      <p:ext uri="{BB962C8B-B14F-4D97-AF65-F5344CB8AC3E}">
        <p14:creationId xmlns:p14="http://schemas.microsoft.com/office/powerpoint/2010/main" val="2766200686"/>
      </p:ext>
    </p:extLst>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229600" cy="3352800"/>
          </a:xfrm>
        </p:spPr>
        <p:txBody>
          <a:bodyPr>
            <a:normAutofit/>
          </a:bodyPr>
          <a:lstStyle/>
          <a:p>
            <a:pPr marL="0" indent="0">
              <a:buNone/>
            </a:pPr>
            <a:r>
              <a:rPr lang="en-US" sz="4400" dirty="0">
                <a:latin typeface="+mj-lt"/>
              </a:rPr>
              <a:t>If any one shall say, that baptism </a:t>
            </a:r>
            <a:r>
              <a:rPr lang="en-US" sz="4400" dirty="0" smtClean="0">
                <a:latin typeface="+mj-lt"/>
              </a:rPr>
              <a:t>is… not </a:t>
            </a:r>
            <a:r>
              <a:rPr lang="en-US" sz="4400" dirty="0">
                <a:latin typeface="+mj-lt"/>
              </a:rPr>
              <a:t>necessary unto salvation</a:t>
            </a:r>
            <a:r>
              <a:rPr lang="en-US" sz="4400" dirty="0" smtClean="0">
                <a:latin typeface="+mj-lt"/>
              </a:rPr>
              <a:t>; </a:t>
            </a:r>
            <a:r>
              <a:rPr lang="en-US" sz="4400" dirty="0" smtClean="0">
                <a:solidFill>
                  <a:schemeClr val="accent4">
                    <a:lumMod val="40000"/>
                    <a:lumOff val="60000"/>
                  </a:schemeClr>
                </a:solidFill>
                <a:latin typeface="+mj-lt"/>
              </a:rPr>
              <a:t>let </a:t>
            </a:r>
            <a:r>
              <a:rPr lang="en-US" sz="4400" dirty="0">
                <a:solidFill>
                  <a:schemeClr val="accent4">
                    <a:lumMod val="40000"/>
                    <a:lumOff val="60000"/>
                  </a:schemeClr>
                </a:solidFill>
                <a:latin typeface="+mj-lt"/>
              </a:rPr>
              <a:t>him be anathema</a:t>
            </a:r>
            <a:r>
              <a:rPr lang="en-US" sz="4400" dirty="0" smtClean="0">
                <a:solidFill>
                  <a:schemeClr val="accent4">
                    <a:lumMod val="40000"/>
                    <a:lumOff val="60000"/>
                  </a:schemeClr>
                </a:solidFill>
                <a:latin typeface="+mj-lt"/>
              </a:rPr>
              <a:t>.</a:t>
            </a:r>
          </a:p>
          <a:p>
            <a:pPr marL="0" indent="0">
              <a:buNone/>
            </a:pPr>
            <a:r>
              <a:rPr lang="en-US" sz="1600" dirty="0" smtClean="0"/>
              <a:t>			</a:t>
            </a:r>
          </a:p>
          <a:p>
            <a:pPr marL="0" indent="0">
              <a:buNone/>
            </a:pPr>
            <a:r>
              <a:rPr lang="en-US" sz="4400" dirty="0" smtClean="0">
                <a:latin typeface="+mj-lt"/>
              </a:rPr>
              <a:t>				</a:t>
            </a:r>
            <a:r>
              <a:rPr lang="en-US" sz="3600" dirty="0" smtClean="0">
                <a:latin typeface="+mj-lt"/>
              </a:rPr>
              <a:t>-- Canon V on Baptism</a:t>
            </a:r>
            <a:endParaRPr lang="en-US" sz="3600" dirty="0">
              <a:latin typeface="+mj-lt"/>
            </a:endParaRPr>
          </a:p>
        </p:txBody>
      </p:sp>
      <p:sp>
        <p:nvSpPr>
          <p:cNvPr id="5" name="Title 1"/>
          <p:cNvSpPr>
            <a:spLocks noGrp="1"/>
          </p:cNvSpPr>
          <p:nvPr>
            <p:ph type="title"/>
          </p:nvPr>
        </p:nvSpPr>
        <p:spPr>
          <a:xfrm>
            <a:off x="457200" y="1143000"/>
            <a:ext cx="8229600" cy="1143000"/>
          </a:xfrm>
        </p:spPr>
        <p:txBody>
          <a:bodyPr>
            <a:noAutofit/>
          </a:bodyPr>
          <a:lstStyle/>
          <a:p>
            <a:r>
              <a:rPr lang="en-US" sz="9600" dirty="0" smtClean="0"/>
              <a:t>ANATHEMA</a:t>
            </a:r>
            <a:endParaRPr lang="en-US" sz="6600" dirty="0"/>
          </a:p>
        </p:txBody>
      </p:sp>
      <p:sp>
        <p:nvSpPr>
          <p:cNvPr id="4" name="Rectangle 3"/>
          <p:cNvSpPr/>
          <p:nvPr/>
        </p:nvSpPr>
        <p:spPr>
          <a:xfrm>
            <a:off x="103413" y="6400800"/>
            <a:ext cx="2715987" cy="307777"/>
          </a:xfrm>
          <a:prstGeom prst="rect">
            <a:avLst/>
          </a:prstGeom>
        </p:spPr>
        <p:txBody>
          <a:bodyPr wrap="square">
            <a:spAutoFit/>
          </a:bodyPr>
          <a:lstStyle/>
          <a:p>
            <a:r>
              <a:rPr lang="en-US" sz="1400" dirty="0" smtClean="0">
                <a:latin typeface="+mj-lt"/>
              </a:rPr>
              <a:t>Source:  </a:t>
            </a:r>
            <a:r>
              <a:rPr lang="en-US" sz="1400" dirty="0" smtClean="0">
                <a:latin typeface="+mj-lt"/>
                <a:hlinkClick r:id="rId3"/>
              </a:rPr>
              <a:t>heritagebiblechurch.com</a:t>
            </a:r>
            <a:endParaRPr lang="en-US" sz="1400" dirty="0">
              <a:latin typeface="+mj-lt"/>
            </a:endParaRPr>
          </a:p>
        </p:txBody>
      </p:sp>
    </p:spTree>
    <p:extLst>
      <p:ext uri="{BB962C8B-B14F-4D97-AF65-F5344CB8AC3E}">
        <p14:creationId xmlns:p14="http://schemas.microsoft.com/office/powerpoint/2010/main" val="522840006"/>
      </p:ext>
    </p:extLst>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599"/>
            <a:ext cx="8229600" cy="3812977"/>
          </a:xfrm>
        </p:spPr>
        <p:txBody>
          <a:bodyPr>
            <a:normAutofit fontScale="77500" lnSpcReduction="20000"/>
          </a:bodyPr>
          <a:lstStyle/>
          <a:p>
            <a:pPr marL="0" indent="0">
              <a:buNone/>
            </a:pPr>
            <a:r>
              <a:rPr lang="en-US" sz="4800" dirty="0">
                <a:latin typeface="+mj-lt"/>
              </a:rPr>
              <a:t>If any one shall deny, that, in the sacrament of the most holy Eucharist, </a:t>
            </a:r>
            <a:r>
              <a:rPr lang="en-US" sz="4800" dirty="0" smtClean="0">
                <a:latin typeface="+mj-lt"/>
              </a:rPr>
              <a:t>are verily</a:t>
            </a:r>
            <a:r>
              <a:rPr lang="en-US" sz="4800" dirty="0">
                <a:latin typeface="+mj-lt"/>
              </a:rPr>
              <a:t>, really, and substantially contained the body and </a:t>
            </a:r>
            <a:r>
              <a:rPr lang="en-US" sz="4800" dirty="0" smtClean="0">
                <a:latin typeface="+mj-lt"/>
              </a:rPr>
              <a:t>blood… of </a:t>
            </a:r>
            <a:r>
              <a:rPr lang="en-US" sz="4800" dirty="0">
                <a:latin typeface="+mj-lt"/>
              </a:rPr>
              <a:t>our Lord Jesus </a:t>
            </a:r>
            <a:r>
              <a:rPr lang="en-US" sz="4800" dirty="0" smtClean="0">
                <a:latin typeface="+mj-lt"/>
              </a:rPr>
              <a:t>Christ… </a:t>
            </a:r>
            <a:r>
              <a:rPr lang="en-US" sz="4800" dirty="0" smtClean="0">
                <a:solidFill>
                  <a:schemeClr val="accent4">
                    <a:lumMod val="40000"/>
                    <a:lumOff val="60000"/>
                  </a:schemeClr>
                </a:solidFill>
                <a:latin typeface="+mj-lt"/>
              </a:rPr>
              <a:t>let him be anathema.</a:t>
            </a:r>
          </a:p>
          <a:p>
            <a:pPr marL="0" indent="0">
              <a:buNone/>
            </a:pPr>
            <a:r>
              <a:rPr lang="en-US" sz="1600" dirty="0" smtClean="0"/>
              <a:t>			</a:t>
            </a:r>
          </a:p>
          <a:p>
            <a:pPr marL="0" indent="0">
              <a:buNone/>
            </a:pPr>
            <a:r>
              <a:rPr lang="en-US" sz="4400" dirty="0" smtClean="0">
                <a:latin typeface="+mj-lt"/>
              </a:rPr>
              <a:t>			</a:t>
            </a:r>
            <a:r>
              <a:rPr lang="en-US" sz="4500" dirty="0" smtClean="0">
                <a:latin typeface="+mj-lt"/>
              </a:rPr>
              <a:t>-- Canon I on the Eucharist</a:t>
            </a:r>
            <a:endParaRPr lang="en-US" sz="4500" dirty="0">
              <a:latin typeface="+mj-lt"/>
            </a:endParaRPr>
          </a:p>
        </p:txBody>
      </p:sp>
      <p:sp>
        <p:nvSpPr>
          <p:cNvPr id="5" name="Title 1"/>
          <p:cNvSpPr>
            <a:spLocks noGrp="1"/>
          </p:cNvSpPr>
          <p:nvPr>
            <p:ph type="title"/>
          </p:nvPr>
        </p:nvSpPr>
        <p:spPr>
          <a:xfrm>
            <a:off x="457200" y="1143000"/>
            <a:ext cx="8229600" cy="1143000"/>
          </a:xfrm>
        </p:spPr>
        <p:txBody>
          <a:bodyPr>
            <a:noAutofit/>
          </a:bodyPr>
          <a:lstStyle/>
          <a:p>
            <a:r>
              <a:rPr lang="en-US" sz="9600" dirty="0" smtClean="0"/>
              <a:t>ANATHEMA</a:t>
            </a:r>
            <a:endParaRPr lang="en-US" sz="6600" dirty="0"/>
          </a:p>
        </p:txBody>
      </p:sp>
      <p:sp>
        <p:nvSpPr>
          <p:cNvPr id="2" name="Rectangle 1"/>
          <p:cNvSpPr/>
          <p:nvPr/>
        </p:nvSpPr>
        <p:spPr>
          <a:xfrm>
            <a:off x="103413" y="6400800"/>
            <a:ext cx="2715987" cy="307777"/>
          </a:xfrm>
          <a:prstGeom prst="rect">
            <a:avLst/>
          </a:prstGeom>
        </p:spPr>
        <p:txBody>
          <a:bodyPr wrap="square">
            <a:spAutoFit/>
          </a:bodyPr>
          <a:lstStyle/>
          <a:p>
            <a:r>
              <a:rPr lang="en-US" sz="1400" dirty="0" smtClean="0">
                <a:latin typeface="+mj-lt"/>
              </a:rPr>
              <a:t>Source:  </a:t>
            </a:r>
            <a:r>
              <a:rPr lang="en-US" sz="1400" dirty="0" smtClean="0">
                <a:latin typeface="+mj-lt"/>
                <a:hlinkClick r:id="rId3"/>
              </a:rPr>
              <a:t>heritagebiblechurch.com</a:t>
            </a:r>
            <a:endParaRPr lang="en-US" sz="1400" dirty="0">
              <a:latin typeface="+mj-lt"/>
            </a:endParaRPr>
          </a:p>
        </p:txBody>
      </p:sp>
    </p:spTree>
    <p:extLst>
      <p:ext uri="{BB962C8B-B14F-4D97-AF65-F5344CB8AC3E}">
        <p14:creationId xmlns:p14="http://schemas.microsoft.com/office/powerpoint/2010/main" val="2724534779"/>
      </p:ext>
    </p:extLst>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57200"/>
            <a:ext cx="9144000" cy="5562600"/>
          </a:xfrm>
        </p:spPr>
        <p:txBody>
          <a:bodyPr>
            <a:noAutofit/>
          </a:bodyPr>
          <a:lstStyle/>
          <a:p>
            <a:r>
              <a:rPr lang="en-US" sz="8800" b="1" dirty="0" smtClean="0"/>
              <a:t>REFORMATION</a:t>
            </a:r>
            <a:r>
              <a:rPr lang="en-US" sz="8000" dirty="0" smtClean="0"/>
              <a:t/>
            </a:r>
            <a:br>
              <a:rPr lang="en-US" sz="8000" dirty="0" smtClean="0"/>
            </a:br>
            <a:r>
              <a:rPr lang="en-US" sz="9600" dirty="0" smtClean="0">
                <a:latin typeface="+mn-lt"/>
              </a:rPr>
              <a:t>of Church</a:t>
            </a:r>
            <a:r>
              <a:rPr lang="en-US" sz="11500" dirty="0" smtClean="0">
                <a:latin typeface="+mn-lt"/>
              </a:rPr>
              <a:t/>
            </a:r>
            <a:br>
              <a:rPr lang="en-US" sz="11500" dirty="0" smtClean="0">
                <a:latin typeface="+mn-lt"/>
              </a:rPr>
            </a:br>
            <a:r>
              <a:rPr lang="en-US" sz="9600" dirty="0" smtClean="0"/>
              <a:t>PRACTICE</a:t>
            </a:r>
            <a:endParaRPr lang="en-US" sz="8000" dirty="0"/>
          </a:p>
        </p:txBody>
      </p:sp>
    </p:spTree>
    <p:extLst>
      <p:ext uri="{BB962C8B-B14F-4D97-AF65-F5344CB8AC3E}">
        <p14:creationId xmlns:p14="http://schemas.microsoft.com/office/powerpoint/2010/main" val="2731528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 t="8306" r="18396"/>
          <a:stretch/>
        </p:blipFill>
        <p:spPr>
          <a:xfrm>
            <a:off x="-36511" y="0"/>
            <a:ext cx="9180512" cy="6858000"/>
          </a:xfrm>
          <a:prstGeom prst="rect">
            <a:avLst/>
          </a:prstGeom>
        </p:spPr>
      </p:pic>
      <p:sp>
        <p:nvSpPr>
          <p:cNvPr id="15363" name="Rectangle 3"/>
          <p:cNvSpPr>
            <a:spLocks noGrp="1" noChangeArrowheads="1"/>
          </p:cNvSpPr>
          <p:nvPr>
            <p:ph idx="1"/>
          </p:nvPr>
        </p:nvSpPr>
        <p:spPr>
          <a:xfrm>
            <a:off x="487016" y="4648200"/>
            <a:ext cx="7056784" cy="1652736"/>
          </a:xfrm>
        </p:spPr>
        <p:txBody>
          <a:bodyPr>
            <a:noAutofit/>
          </a:bodyPr>
          <a:lstStyle/>
          <a:p>
            <a:pPr marL="236538" indent="-236538" eaLnBrk="1" hangingPunct="1">
              <a:spcBef>
                <a:spcPts val="600"/>
              </a:spcBef>
              <a:buFont typeface="Wingdings" pitchFamily="2" charset="2"/>
              <a:buNone/>
              <a:defRPr/>
            </a:pPr>
            <a:r>
              <a:rPr lang="en-US" sz="6600" dirty="0" smtClean="0">
                <a:solidFill>
                  <a:schemeClr val="bg1"/>
                </a:solidFill>
                <a:latin typeface="Calisto MT" pitchFamily="18" charset="0"/>
              </a:rPr>
              <a:t>For every action…</a:t>
            </a:r>
          </a:p>
        </p:txBody>
      </p:sp>
    </p:spTree>
    <p:extLst>
      <p:ext uri="{BB962C8B-B14F-4D97-AF65-F5344CB8AC3E}">
        <p14:creationId xmlns:p14="http://schemas.microsoft.com/office/powerpoint/2010/main" val="1814354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3.staticflickr.com/2107/2356363370_5bc637ca88_b.jpg"/>
          <p:cNvPicPr>
            <a:picLocks noChangeAspect="1" noChangeArrowheads="1"/>
          </p:cNvPicPr>
          <p:nvPr/>
        </p:nvPicPr>
        <p:blipFill rotWithShape="1">
          <a:blip r:embed="rId2">
            <a:extLst>
              <a:ext uri="{28A0092B-C50C-407E-A947-70E740481C1C}">
                <a14:useLocalDpi xmlns:a14="http://schemas.microsoft.com/office/drawing/2010/main" val="0"/>
              </a:ext>
            </a:extLst>
          </a:blip>
          <a:srcRect l="37178" t="10122" r="2079" b="2481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24400" y="3170238"/>
            <a:ext cx="4313660" cy="2620962"/>
          </a:xfrm>
        </p:spPr>
        <p:txBody>
          <a:bodyPr>
            <a:noAutofit/>
          </a:bodyPr>
          <a:lstStyle/>
          <a:p>
            <a:pPr>
              <a:lnSpc>
                <a:spcPct val="85000"/>
              </a:lnSpc>
            </a:pPr>
            <a:r>
              <a:rPr lang="en-US" sz="6600" dirty="0" smtClean="0"/>
              <a:t>Quality of </a:t>
            </a:r>
            <a:r>
              <a:rPr lang="en-US" sz="9600" dirty="0" smtClean="0">
                <a:latin typeface="+mn-lt"/>
              </a:rPr>
              <a:t>Priests</a:t>
            </a:r>
            <a:endParaRPr lang="en-US" sz="6600" dirty="0">
              <a:latin typeface="+mn-lt"/>
            </a:endParaRPr>
          </a:p>
        </p:txBody>
      </p:sp>
      <p:sp>
        <p:nvSpPr>
          <p:cNvPr id="4" name="Up Arrow 3"/>
          <p:cNvSpPr/>
          <p:nvPr/>
        </p:nvSpPr>
        <p:spPr>
          <a:xfrm>
            <a:off x="3657600" y="2362200"/>
            <a:ext cx="1600200" cy="3382963"/>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 name="Rectangle 4"/>
          <p:cNvSpPr/>
          <p:nvPr/>
        </p:nvSpPr>
        <p:spPr>
          <a:xfrm>
            <a:off x="6400800" y="6400800"/>
            <a:ext cx="2637260" cy="307777"/>
          </a:xfrm>
          <a:prstGeom prst="rect">
            <a:avLst/>
          </a:prstGeom>
        </p:spPr>
        <p:txBody>
          <a:bodyPr wrap="none">
            <a:spAutoFit/>
          </a:bodyPr>
          <a:lstStyle/>
          <a:p>
            <a:r>
              <a:rPr lang="en-US" sz="1400" dirty="0"/>
              <a:t> </a:t>
            </a:r>
            <a:r>
              <a:rPr lang="en-US" sz="1400" dirty="0">
                <a:hlinkClick r:id="rId3" tooltip="Attribution-ShareAlike License"/>
              </a:rPr>
              <a:t>Some rights reserved</a:t>
            </a:r>
            <a:r>
              <a:rPr lang="en-US" sz="1400" dirty="0"/>
              <a:t> by </a:t>
            </a:r>
            <a:r>
              <a:rPr lang="en-US" sz="1400" dirty="0" err="1">
                <a:hlinkClick r:id="rId4"/>
              </a:rPr>
              <a:t>juglar</a:t>
            </a:r>
            <a:r>
              <a:rPr lang="en-US" sz="1400" dirty="0">
                <a:hlinkClick r:id="rId4"/>
              </a:rPr>
              <a:t> del </a:t>
            </a:r>
            <a:r>
              <a:rPr lang="en-US" sz="1400" dirty="0" err="1">
                <a:hlinkClick r:id="rId4"/>
              </a:rPr>
              <a:t>zipa</a:t>
            </a:r>
            <a:endParaRPr lang="en-US" sz="1400" dirty="0"/>
          </a:p>
        </p:txBody>
      </p:sp>
    </p:spTree>
    <p:extLst>
      <p:ext uri="{BB962C8B-B14F-4D97-AF65-F5344CB8AC3E}">
        <p14:creationId xmlns:p14="http://schemas.microsoft.com/office/powerpoint/2010/main" val="2835923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074" name="Picture 2" descr="http://farm8.staticflickr.com/7041/7077662569_d5365dea31_b.jpg"/>
          <p:cNvPicPr>
            <a:picLocks noChangeAspect="1" noChangeArrowheads="1"/>
          </p:cNvPicPr>
          <p:nvPr/>
        </p:nvPicPr>
        <p:blipFill rotWithShape="1">
          <a:blip r:embed="rId3">
            <a:extLst>
              <a:ext uri="{28A0092B-C50C-407E-A947-70E740481C1C}">
                <a14:useLocalDpi xmlns:a14="http://schemas.microsoft.com/office/drawing/2010/main" val="0"/>
              </a:ext>
            </a:extLst>
          </a:blip>
          <a:srcRect l="1990" r="907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143000"/>
            <a:ext cx="4495800" cy="1143000"/>
          </a:xfrm>
          <a:solidFill>
            <a:schemeClr val="bg1">
              <a:alpha val="75000"/>
            </a:schemeClr>
          </a:solidFill>
        </p:spPr>
        <p:txBody>
          <a:bodyPr>
            <a:noAutofit/>
          </a:bodyPr>
          <a:lstStyle/>
          <a:p>
            <a:r>
              <a:rPr lang="en-US" sz="7200" dirty="0" smtClean="0">
                <a:solidFill>
                  <a:schemeClr val="accent3"/>
                </a:solidFill>
              </a:rPr>
              <a:t>Seminaries</a:t>
            </a:r>
            <a:endParaRPr lang="en-US" sz="7200" dirty="0">
              <a:solidFill>
                <a:schemeClr val="accent3"/>
              </a:solidFill>
            </a:endParaRPr>
          </a:p>
        </p:txBody>
      </p:sp>
      <p:sp>
        <p:nvSpPr>
          <p:cNvPr id="3" name="Content Placeholder 2"/>
          <p:cNvSpPr>
            <a:spLocks noGrp="1"/>
          </p:cNvSpPr>
          <p:nvPr>
            <p:ph idx="1"/>
          </p:nvPr>
        </p:nvSpPr>
        <p:spPr>
          <a:xfrm>
            <a:off x="2971800" y="5105400"/>
            <a:ext cx="6172200" cy="639763"/>
          </a:xfrm>
          <a:solidFill>
            <a:schemeClr val="bg1">
              <a:alpha val="85000"/>
            </a:schemeClr>
          </a:solidFill>
        </p:spPr>
        <p:txBody>
          <a:bodyPr>
            <a:noAutofit/>
          </a:bodyPr>
          <a:lstStyle/>
          <a:p>
            <a:pPr marL="0" indent="0">
              <a:buNone/>
            </a:pPr>
            <a:r>
              <a:rPr lang="en-US" sz="4000" dirty="0" smtClean="0"/>
              <a:t>   Schools for Training Priests </a:t>
            </a:r>
            <a:endParaRPr lang="en-US" sz="4000" dirty="0"/>
          </a:p>
        </p:txBody>
      </p:sp>
      <p:sp useBgFill="1">
        <p:nvSpPr>
          <p:cNvPr id="4" name="Rectangle 3"/>
          <p:cNvSpPr/>
          <p:nvPr/>
        </p:nvSpPr>
        <p:spPr>
          <a:xfrm>
            <a:off x="6553200" y="6477000"/>
            <a:ext cx="2449710" cy="307777"/>
          </a:xfrm>
          <a:prstGeom prst="rect">
            <a:avLst/>
          </a:prstGeom>
        </p:spPr>
        <p:txBody>
          <a:bodyPr wrap="none">
            <a:spAutoFit/>
          </a:bodyPr>
          <a:lstStyle/>
          <a:p>
            <a:r>
              <a:rPr lang="en-US" sz="1400" dirty="0">
                <a:hlinkClick r:id="rId4" tooltip="Attribution-ShareAlike License"/>
              </a:rPr>
              <a:t>Some rights reserved</a:t>
            </a:r>
            <a:r>
              <a:rPr lang="en-US" sz="1400" dirty="0"/>
              <a:t> by </a:t>
            </a:r>
            <a:r>
              <a:rPr lang="en-US" sz="1400" dirty="0" err="1">
                <a:hlinkClick r:id="rId5"/>
              </a:rPr>
              <a:t>infomatique</a:t>
            </a:r>
            <a:endParaRPr lang="en-US" sz="1400" dirty="0"/>
          </a:p>
        </p:txBody>
      </p:sp>
    </p:spTree>
    <p:extLst>
      <p:ext uri="{BB962C8B-B14F-4D97-AF65-F5344CB8AC3E}">
        <p14:creationId xmlns:p14="http://schemas.microsoft.com/office/powerpoint/2010/main" val="39979384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343400"/>
            <a:ext cx="8229600" cy="2163763"/>
          </a:xfrm>
        </p:spPr>
        <p:txBody>
          <a:bodyPr/>
          <a:lstStyle/>
          <a:p>
            <a:endParaRPr lang="en-US"/>
          </a:p>
        </p:txBody>
      </p:sp>
      <p:sp>
        <p:nvSpPr>
          <p:cNvPr id="5" name="Title 1"/>
          <p:cNvSpPr>
            <a:spLocks noGrp="1"/>
          </p:cNvSpPr>
          <p:nvPr>
            <p:ph type="title"/>
          </p:nvPr>
        </p:nvSpPr>
        <p:spPr>
          <a:xfrm>
            <a:off x="381000" y="1066800"/>
            <a:ext cx="8458200" cy="1143000"/>
          </a:xfrm>
        </p:spPr>
        <p:txBody>
          <a:bodyPr>
            <a:noAutofit/>
          </a:bodyPr>
          <a:lstStyle/>
          <a:p>
            <a:pPr>
              <a:tabLst>
                <a:tab pos="1543050" algn="l"/>
              </a:tabLst>
            </a:pPr>
            <a:r>
              <a:rPr lang="en-US" sz="13800" b="1" strike="sngStrike" spc="50" dirty="0" smtClean="0">
                <a:ln w="9525" cmpd="sng">
                  <a:solidFill>
                    <a:schemeClr val="accent1"/>
                  </a:solidFill>
                  <a:prstDash val="solid"/>
                </a:ln>
                <a:solidFill>
                  <a:srgbClr val="70AD47">
                    <a:tint val="1000"/>
                  </a:srgbClr>
                </a:solidFill>
                <a:effectLst>
                  <a:glow rad="38100">
                    <a:schemeClr val="accent1">
                      <a:alpha val="40000"/>
                    </a:schemeClr>
                  </a:glow>
                </a:effectLst>
              </a:rPr>
              <a:t>Corruption</a:t>
            </a:r>
            <a:endParaRPr lang="en-US" sz="7200" b="1" strike="sngStrik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638590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23" y="3018099"/>
            <a:ext cx="3962400" cy="1143000"/>
          </a:xfrm>
        </p:spPr>
        <p:txBody>
          <a:bodyPr>
            <a:noAutofit/>
          </a:bodyPr>
          <a:lstStyle/>
          <a:p>
            <a:pPr marL="0" indent="0">
              <a:buNone/>
            </a:pPr>
            <a:r>
              <a:rPr lang="en-US" sz="6600" dirty="0" smtClean="0"/>
              <a:t>Indulgences</a:t>
            </a:r>
            <a:endParaRPr lang="en-US" sz="8800" dirty="0"/>
          </a:p>
        </p:txBody>
      </p:sp>
      <p:pic>
        <p:nvPicPr>
          <p:cNvPr id="10242" name="Picture 2" descr="C:\Users\trichey\AppData\Local\Microsoft\Windows\Temporary Internet Files\Content.IE5\QRJF651P\MC9004413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207400"/>
            <a:ext cx="2101918" cy="210191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trichey\AppData\Local\Microsoft\Windows\Temporary Internet Files\Content.IE5\RRGL96JK\MC90043958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495800"/>
            <a:ext cx="2160305"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5144850" y="2895600"/>
            <a:ext cx="3618150"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 typeface="Arial" pitchFamily="34" charset="0"/>
              <a:buNone/>
            </a:pPr>
            <a:r>
              <a:rPr lang="en-US" sz="8000" dirty="0" smtClean="0">
                <a:latin typeface="+mj-lt"/>
              </a:rPr>
              <a:t>SALE</a:t>
            </a:r>
            <a:r>
              <a:rPr lang="en-US" sz="8000" dirty="0" smtClean="0"/>
              <a:t> </a:t>
            </a:r>
            <a:r>
              <a:rPr lang="en-US" sz="5400" dirty="0" smtClean="0"/>
              <a:t/>
            </a:r>
            <a:br>
              <a:rPr lang="en-US" sz="5400" dirty="0" smtClean="0"/>
            </a:br>
            <a:r>
              <a:rPr lang="en-US" sz="3600" dirty="0" smtClean="0"/>
              <a:t>of Indulgences</a:t>
            </a:r>
            <a:endParaRPr lang="en-US" sz="3600" dirty="0"/>
          </a:p>
        </p:txBody>
      </p:sp>
      <p:sp>
        <p:nvSpPr>
          <p:cNvPr id="7" name="Title 1"/>
          <p:cNvSpPr>
            <a:spLocks noGrp="1"/>
          </p:cNvSpPr>
          <p:nvPr>
            <p:ph type="title"/>
          </p:nvPr>
        </p:nvSpPr>
        <p:spPr>
          <a:xfrm>
            <a:off x="381000" y="1066800"/>
            <a:ext cx="8458200" cy="1143000"/>
          </a:xfrm>
        </p:spPr>
        <p:txBody>
          <a:bodyPr>
            <a:noAutofit/>
          </a:bodyPr>
          <a:lstStyle/>
          <a:p>
            <a:pPr>
              <a:tabLst>
                <a:tab pos="1543050" algn="l"/>
              </a:tabLst>
            </a:pPr>
            <a:r>
              <a:rPr lang="en-US" sz="13800" b="1" strike="sngStrike" spc="50" dirty="0" smtClean="0">
                <a:ln w="9525" cmpd="sng">
                  <a:solidFill>
                    <a:schemeClr val="accent1"/>
                  </a:solidFill>
                  <a:prstDash val="solid"/>
                </a:ln>
                <a:solidFill>
                  <a:srgbClr val="70AD47">
                    <a:tint val="1000"/>
                  </a:srgbClr>
                </a:solidFill>
                <a:effectLst>
                  <a:glow rad="38100">
                    <a:schemeClr val="accent1">
                      <a:alpha val="40000"/>
                    </a:schemeClr>
                  </a:glow>
                </a:effectLst>
              </a:rPr>
              <a:t>Corruption</a:t>
            </a:r>
            <a:endParaRPr lang="en-US" sz="7200" b="1" strike="sngStrik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818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wipe(left)">
                                      <p:cBhvr>
                                        <p:cTn id="11" dur="500"/>
                                        <p:tgtEl>
                                          <p:spTgt spid="1024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21" presetClass="entr" presetSubtype="1" fill="hold" nodeType="afterEffect">
                                  <p:stCondLst>
                                    <p:cond delay="0"/>
                                  </p:stCondLst>
                                  <p:childTnLst>
                                    <p:set>
                                      <p:cBhvr>
                                        <p:cTn id="19" dur="1" fill="hold">
                                          <p:stCondLst>
                                            <p:cond delay="0"/>
                                          </p:stCondLst>
                                        </p:cTn>
                                        <p:tgtEl>
                                          <p:spTgt spid="10243"/>
                                        </p:tgtEl>
                                        <p:attrNameLst>
                                          <p:attrName>style.visibility</p:attrName>
                                        </p:attrNameLst>
                                      </p:cBhvr>
                                      <p:to>
                                        <p:strVal val="visible"/>
                                      </p:to>
                                    </p:set>
                                    <p:animEffect transition="in" filter="wheel(1)">
                                      <p:cBhvr>
                                        <p:cTn id="20"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thumb/1/1c/Ihs-logo.svg/1000px-Ihs-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846" y="1143000"/>
            <a:ext cx="4789554" cy="47895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3417499"/>
            <a:ext cx="4909935" cy="2449901"/>
          </a:xfrm>
          <a:prstGeom prst="rect">
            <a:avLst/>
          </a:prstGeom>
          <a:noFill/>
        </p:spPr>
        <p:txBody>
          <a:bodyPr wrap="square" rtlCol="0">
            <a:spAutoFit/>
          </a:bodyPr>
          <a:lstStyle/>
          <a:p>
            <a:pPr algn="ctr">
              <a:lnSpc>
                <a:spcPct val="85000"/>
              </a:lnSpc>
            </a:pPr>
            <a:r>
              <a:rPr lang="en-US" sz="8000" dirty="0" smtClean="0">
                <a:latin typeface="+mj-lt"/>
              </a:rPr>
              <a:t>aka</a:t>
            </a:r>
          </a:p>
          <a:p>
            <a:pPr algn="ctr">
              <a:lnSpc>
                <a:spcPct val="85000"/>
              </a:lnSpc>
            </a:pPr>
            <a:r>
              <a:rPr lang="en-US" sz="9600" dirty="0" smtClean="0"/>
              <a:t>Jesuits</a:t>
            </a:r>
            <a:endParaRPr lang="en-US" sz="8000" dirty="0"/>
          </a:p>
        </p:txBody>
      </p:sp>
      <p:sp>
        <p:nvSpPr>
          <p:cNvPr id="7" name="Rectangle 2"/>
          <p:cNvSpPr txBox="1">
            <a:spLocks noChangeArrowheads="1"/>
          </p:cNvSpPr>
          <p:nvPr/>
        </p:nvSpPr>
        <p:spPr>
          <a:xfrm>
            <a:off x="228600" y="381000"/>
            <a:ext cx="4757535" cy="2514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6600" dirty="0" smtClean="0"/>
              <a:t>The Society </a:t>
            </a:r>
            <a:br>
              <a:rPr lang="en-US" sz="6600" dirty="0" smtClean="0"/>
            </a:br>
            <a:r>
              <a:rPr lang="en-US" sz="8000" dirty="0" smtClean="0"/>
              <a:t>of Jesus</a:t>
            </a:r>
            <a:endParaRPr lang="en-US" sz="6600" dirty="0" smtClean="0"/>
          </a:p>
        </p:txBody>
      </p:sp>
    </p:spTree>
    <p:extLst>
      <p:ext uri="{BB962C8B-B14F-4D97-AF65-F5344CB8AC3E}">
        <p14:creationId xmlns:p14="http://schemas.microsoft.com/office/powerpoint/2010/main" val="1833373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2290" name="Picture 2" descr="http://www.parisdigest.com/photos/montmartre_saint_ignatius_loyo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8566" y="0"/>
            <a:ext cx="4815434" cy="685800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 name="Rectangle 6"/>
          <p:cNvSpPr/>
          <p:nvPr/>
        </p:nvSpPr>
        <p:spPr>
          <a:xfrm>
            <a:off x="3733800" y="-838200"/>
            <a:ext cx="1524000" cy="8458200"/>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9" name="Rectangle 3"/>
          <p:cNvSpPr>
            <a:spLocks noGrp="1" noChangeArrowheads="1"/>
          </p:cNvSpPr>
          <p:nvPr>
            <p:ph idx="1"/>
          </p:nvPr>
        </p:nvSpPr>
        <p:spPr>
          <a:xfrm>
            <a:off x="152400" y="3657600"/>
            <a:ext cx="4800600" cy="1828800"/>
          </a:xfrm>
        </p:spPr>
        <p:txBody>
          <a:bodyPr>
            <a:noAutofit/>
          </a:bodyPr>
          <a:lstStyle/>
          <a:p>
            <a:pPr marL="0" indent="0" algn="ctr" eaLnBrk="1" hangingPunct="1">
              <a:buFont typeface="Wingdings" pitchFamily="2" charset="2"/>
              <a:buNone/>
              <a:defRPr/>
            </a:pPr>
            <a:r>
              <a:rPr lang="en-US" sz="4800" b="1" dirty="0" smtClean="0"/>
              <a:t>Ignatius of Loyola</a:t>
            </a:r>
          </a:p>
          <a:p>
            <a:pPr marL="0" indent="0" algn="ctr" eaLnBrk="1" hangingPunct="1">
              <a:buFont typeface="Wingdings" pitchFamily="2" charset="2"/>
              <a:buNone/>
              <a:defRPr/>
            </a:pPr>
            <a:r>
              <a:rPr lang="en-US" sz="4800" b="1" dirty="0" smtClean="0">
                <a:latin typeface="+mj-lt"/>
              </a:rPr>
              <a:t>FOUNDER</a:t>
            </a:r>
          </a:p>
        </p:txBody>
      </p:sp>
      <p:sp>
        <p:nvSpPr>
          <p:cNvPr id="29698" name="Rectangle 2"/>
          <p:cNvSpPr>
            <a:spLocks noGrp="1" noChangeArrowheads="1"/>
          </p:cNvSpPr>
          <p:nvPr>
            <p:ph type="title"/>
          </p:nvPr>
        </p:nvSpPr>
        <p:spPr>
          <a:xfrm>
            <a:off x="228600" y="381000"/>
            <a:ext cx="4757535" cy="2514600"/>
          </a:xfrm>
        </p:spPr>
        <p:txBody>
          <a:bodyPr>
            <a:noAutofit/>
          </a:bodyPr>
          <a:lstStyle/>
          <a:p>
            <a:pPr eaLnBrk="1" hangingPunct="1">
              <a:defRPr/>
            </a:pPr>
            <a:r>
              <a:rPr lang="en-US" sz="6600" dirty="0" smtClean="0"/>
              <a:t>The Society </a:t>
            </a:r>
            <a:br>
              <a:rPr lang="en-US" sz="6600" dirty="0" smtClean="0"/>
            </a:br>
            <a:r>
              <a:rPr lang="en-US" sz="8000" dirty="0" smtClean="0"/>
              <a:t>of Jesus</a:t>
            </a:r>
            <a:endParaRPr lang="en-US" sz="6600" dirty="0" smtClean="0"/>
          </a:p>
        </p:txBody>
      </p:sp>
    </p:spTree>
    <p:extLst>
      <p:ext uri="{BB962C8B-B14F-4D97-AF65-F5344CB8AC3E}">
        <p14:creationId xmlns:p14="http://schemas.microsoft.com/office/powerpoint/2010/main" val="2005834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50" name="Picture 2" descr="File:Ignatius of Loyola (militant).jpg"/>
          <p:cNvPicPr>
            <a:picLocks noChangeAspect="1" noChangeArrowheads="1"/>
          </p:cNvPicPr>
          <p:nvPr/>
        </p:nvPicPr>
        <p:blipFill rotWithShape="1">
          <a:blip r:embed="rId2">
            <a:extLst>
              <a:ext uri="{28A0092B-C50C-407E-A947-70E740481C1C}">
                <a14:useLocalDpi xmlns:a14="http://schemas.microsoft.com/office/drawing/2010/main" val="0"/>
              </a:ext>
            </a:extLst>
          </a:blip>
          <a:srcRect r="4497"/>
          <a:stretch/>
        </p:blipFill>
        <p:spPr bwMode="auto">
          <a:xfrm>
            <a:off x="4289209" y="0"/>
            <a:ext cx="4854791" cy="6858000"/>
          </a:xfrm>
          <a:prstGeom prst="rect">
            <a:avLst/>
          </a:prstGeom>
          <a:noFill/>
          <a:extLst>
            <a:ext uri="{909E8E84-426E-40DD-AFC4-6F175D3DCCD1}">
              <a14:hiddenFill xmlns:a14="http://schemas.microsoft.com/office/drawing/2010/main">
                <a:solidFill>
                  <a:srgbClr val="FFFFFF"/>
                </a:solidFill>
              </a14:hiddenFill>
            </a:ext>
          </a:extLst>
        </p:spPr>
      </p:pic>
      <p:sp useBgFill="1">
        <p:nvSpPr>
          <p:cNvPr id="9" name="Rectangle 8"/>
          <p:cNvSpPr/>
          <p:nvPr/>
        </p:nvSpPr>
        <p:spPr>
          <a:xfrm>
            <a:off x="3200400" y="-838200"/>
            <a:ext cx="1524000" cy="8458200"/>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9" name="Rectangle 3"/>
          <p:cNvSpPr>
            <a:spLocks noGrp="1" noChangeArrowheads="1"/>
          </p:cNvSpPr>
          <p:nvPr>
            <p:ph idx="1"/>
          </p:nvPr>
        </p:nvSpPr>
        <p:spPr>
          <a:xfrm>
            <a:off x="533400" y="3886200"/>
            <a:ext cx="3962400" cy="2286000"/>
          </a:xfrm>
        </p:spPr>
        <p:txBody>
          <a:bodyPr>
            <a:noAutofit/>
          </a:bodyPr>
          <a:lstStyle/>
          <a:p>
            <a:pPr marL="0" indent="0" eaLnBrk="1" hangingPunct="1">
              <a:buFont typeface="Wingdings" pitchFamily="2" charset="2"/>
              <a:buNone/>
              <a:defRPr/>
            </a:pPr>
            <a:r>
              <a:rPr lang="en-US" sz="4400" dirty="0" smtClean="0"/>
              <a:t>Young Ignatius Loyola before becoming a priest</a:t>
            </a:r>
          </a:p>
        </p:txBody>
      </p:sp>
      <p:sp>
        <p:nvSpPr>
          <p:cNvPr id="29698" name="Rectangle 2"/>
          <p:cNvSpPr>
            <a:spLocks noGrp="1" noChangeArrowheads="1"/>
          </p:cNvSpPr>
          <p:nvPr>
            <p:ph type="title"/>
          </p:nvPr>
        </p:nvSpPr>
        <p:spPr>
          <a:xfrm>
            <a:off x="1" y="685800"/>
            <a:ext cx="4572000" cy="2514600"/>
          </a:xfrm>
        </p:spPr>
        <p:txBody>
          <a:bodyPr>
            <a:noAutofit/>
          </a:bodyPr>
          <a:lstStyle/>
          <a:p>
            <a:pPr eaLnBrk="1" hangingPunct="1">
              <a:defRPr/>
            </a:pPr>
            <a:r>
              <a:rPr lang="en-US" sz="6000" b="1" dirty="0" smtClean="0"/>
              <a:t>A Converted </a:t>
            </a:r>
            <a:r>
              <a:rPr lang="en-US" sz="9600" dirty="0" smtClean="0"/>
              <a:t>Knight</a:t>
            </a:r>
            <a:endParaRPr lang="en-US" sz="8000" dirty="0" smtClean="0"/>
          </a:p>
        </p:txBody>
      </p:sp>
    </p:spTree>
    <p:extLst>
      <p:ext uri="{BB962C8B-B14F-4D97-AF65-F5344CB8AC3E}">
        <p14:creationId xmlns:p14="http://schemas.microsoft.com/office/powerpoint/2010/main" val="2352151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farm2.staticflickr.com/1189/1386979654_67558615c3_b.jpg"/>
          <p:cNvPicPr>
            <a:picLocks noChangeAspect="1" noChangeArrowheads="1"/>
          </p:cNvPicPr>
          <p:nvPr/>
        </p:nvPicPr>
        <p:blipFill rotWithShape="1">
          <a:blip r:embed="rId2">
            <a:extLst>
              <a:ext uri="{28A0092B-C50C-407E-A947-70E740481C1C}">
                <a14:useLocalDpi xmlns:a14="http://schemas.microsoft.com/office/drawing/2010/main" val="0"/>
              </a:ext>
            </a:extLst>
          </a:blip>
          <a:srcRect l="1184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767461"/>
            <a:ext cx="9144000" cy="1099939"/>
          </a:xfrm>
          <a:solidFill>
            <a:schemeClr val="bg1"/>
          </a:solidFill>
        </p:spPr>
        <p:txBody>
          <a:bodyPr>
            <a:noAutofit/>
          </a:bodyPr>
          <a:lstStyle/>
          <a:p>
            <a:r>
              <a:rPr lang="en-US" sz="7200" dirty="0" smtClean="0"/>
              <a:t>Spiritual Warfare</a:t>
            </a:r>
            <a:endParaRPr lang="en-US" sz="7200" dirty="0"/>
          </a:p>
        </p:txBody>
      </p:sp>
      <p:sp useBgFill="1">
        <p:nvSpPr>
          <p:cNvPr id="4" name="Rectangle 3"/>
          <p:cNvSpPr/>
          <p:nvPr/>
        </p:nvSpPr>
        <p:spPr>
          <a:xfrm>
            <a:off x="6619694" y="6474023"/>
            <a:ext cx="2457724" cy="307777"/>
          </a:xfrm>
          <a:prstGeom prst="rect">
            <a:avLst/>
          </a:prstGeom>
        </p:spPr>
        <p:txBody>
          <a:bodyPr wrap="none">
            <a:spAutoFit/>
          </a:bodyPr>
          <a:lstStyle/>
          <a:p>
            <a:r>
              <a:rPr lang="en-US" sz="1400" dirty="0">
                <a:hlinkClick r:id="rId3" tooltip="Attribution-ShareAlike License"/>
              </a:rPr>
              <a:t>Some rights reserved</a:t>
            </a:r>
            <a:r>
              <a:rPr lang="en-US" sz="1400" dirty="0"/>
              <a:t> by </a:t>
            </a:r>
            <a:r>
              <a:rPr lang="en-US" sz="1400" dirty="0">
                <a:hlinkClick r:id="rId4"/>
              </a:rPr>
              <a:t>Jeff </a:t>
            </a:r>
            <a:r>
              <a:rPr lang="en-US" sz="1400" dirty="0" err="1">
                <a:hlinkClick r:id="rId4"/>
              </a:rPr>
              <a:t>Kubina</a:t>
            </a:r>
            <a:endParaRPr lang="en-US" sz="1400" dirty="0"/>
          </a:p>
        </p:txBody>
      </p:sp>
    </p:spTree>
    <p:extLst>
      <p:ext uri="{BB962C8B-B14F-4D97-AF65-F5344CB8AC3E}">
        <p14:creationId xmlns:p14="http://schemas.microsoft.com/office/powerpoint/2010/main" val="1068545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81000" y="1295400"/>
            <a:ext cx="8458200" cy="3886200"/>
          </a:xfrm>
        </p:spPr>
        <p:txBody>
          <a:bodyPr>
            <a:noAutofit/>
          </a:bodyPr>
          <a:lstStyle/>
          <a:p>
            <a:pPr>
              <a:tabLst>
                <a:tab pos="1543050" algn="l"/>
              </a:tabLst>
            </a:pPr>
            <a:r>
              <a:rPr lang="en-US" sz="13800" dirty="0" smtClean="0"/>
              <a:t>MISSION:</a:t>
            </a:r>
            <a:br>
              <a:rPr lang="en-US" sz="13800" dirty="0" smtClean="0"/>
            </a:br>
            <a:r>
              <a:rPr lang="en-US" sz="6600" dirty="0" smtClean="0"/>
              <a:t>Counter-Reformation</a:t>
            </a:r>
            <a:endParaRPr lang="en-US" sz="4000" dirty="0"/>
          </a:p>
        </p:txBody>
      </p:sp>
    </p:spTree>
    <p:extLst>
      <p:ext uri="{BB962C8B-B14F-4D97-AF65-F5344CB8AC3E}">
        <p14:creationId xmlns:p14="http://schemas.microsoft.com/office/powerpoint/2010/main" val="15354014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2500" b="12500"/>
          <a:stretch/>
        </p:blipFill>
        <p:spPr>
          <a:xfrm>
            <a:off x="0" y="0"/>
            <a:ext cx="9144000"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9144000" cy="2869932"/>
          </a:xfrm>
          <a:prstGeom prst="rect">
            <a:avLst/>
          </a:prstGeom>
        </p:spPr>
      </p:pic>
    </p:spTree>
    <p:extLst>
      <p:ext uri="{BB962C8B-B14F-4D97-AF65-F5344CB8AC3E}">
        <p14:creationId xmlns:p14="http://schemas.microsoft.com/office/powerpoint/2010/main" val="2839571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 t="8306" r="18396"/>
          <a:stretch/>
        </p:blipFill>
        <p:spPr>
          <a:xfrm flipH="1">
            <a:off x="0" y="0"/>
            <a:ext cx="9144000" cy="6858000"/>
          </a:xfrm>
          <a:prstGeom prst="rect">
            <a:avLst/>
          </a:prstGeom>
        </p:spPr>
      </p:pic>
      <p:sp>
        <p:nvSpPr>
          <p:cNvPr id="15363" name="Rectangle 3"/>
          <p:cNvSpPr>
            <a:spLocks noGrp="1" noChangeArrowheads="1"/>
          </p:cNvSpPr>
          <p:nvPr>
            <p:ph idx="1"/>
          </p:nvPr>
        </p:nvSpPr>
        <p:spPr>
          <a:xfrm>
            <a:off x="2743200" y="4419600"/>
            <a:ext cx="6142384" cy="2078222"/>
          </a:xfrm>
        </p:spPr>
        <p:txBody>
          <a:bodyPr>
            <a:noAutofit/>
          </a:bodyPr>
          <a:lstStyle/>
          <a:p>
            <a:pPr marL="236538" indent="-236538" algn="r" eaLnBrk="1" hangingPunct="1">
              <a:spcBef>
                <a:spcPts val="600"/>
              </a:spcBef>
              <a:buFont typeface="Wingdings" pitchFamily="2" charset="2"/>
              <a:buNone/>
              <a:defRPr/>
            </a:pPr>
            <a:r>
              <a:rPr lang="en-US" sz="4400" dirty="0" smtClean="0">
                <a:solidFill>
                  <a:schemeClr val="bg1"/>
                </a:solidFill>
                <a:latin typeface="Calisto MT" pitchFamily="18" charset="0"/>
              </a:rPr>
              <a:t>There is an equal and opposite reaction.</a:t>
            </a:r>
          </a:p>
          <a:p>
            <a:pPr marL="0" indent="0" algn="r" eaLnBrk="1" hangingPunct="1">
              <a:spcBef>
                <a:spcPts val="600"/>
              </a:spcBef>
              <a:buFont typeface="Wingdings" pitchFamily="2" charset="2"/>
              <a:buNone/>
              <a:tabLst>
                <a:tab pos="457200" algn="l"/>
              </a:tabLst>
              <a:defRPr/>
            </a:pPr>
            <a:r>
              <a:rPr lang="en-US" sz="4400" i="1" dirty="0" smtClean="0">
                <a:solidFill>
                  <a:schemeClr val="bg1"/>
                </a:solidFill>
                <a:latin typeface="Calisto MT" pitchFamily="18" charset="0"/>
              </a:rPr>
              <a:t>		</a:t>
            </a:r>
            <a:r>
              <a:rPr lang="en-US" sz="2400" b="1" dirty="0" smtClean="0">
                <a:solidFill>
                  <a:schemeClr val="bg1"/>
                </a:solidFill>
                <a:latin typeface="Calisto MT" pitchFamily="18" charset="0"/>
              </a:rPr>
              <a:t>-- Newton’s Third Law of Motion</a:t>
            </a:r>
            <a:endParaRPr lang="en-US" sz="2400" b="1" i="1" dirty="0" smtClean="0">
              <a:solidFill>
                <a:schemeClr val="bg1"/>
              </a:solidFill>
              <a:latin typeface="Calisto MT" pitchFamily="18" charset="0"/>
            </a:endParaRPr>
          </a:p>
        </p:txBody>
      </p:sp>
    </p:spTree>
    <p:extLst>
      <p:ext uri="{BB962C8B-B14F-4D97-AF65-F5344CB8AC3E}">
        <p14:creationId xmlns:p14="http://schemas.microsoft.com/office/powerpoint/2010/main" val="1133743599"/>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2500" b="12500"/>
          <a:stretch/>
        </p:blipFill>
        <p:spPr>
          <a:xfrm>
            <a:off x="0" y="0"/>
            <a:ext cx="9144000"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9144000" cy="2869932"/>
          </a:xfrm>
          <a:prstGeom prst="rect">
            <a:avLst/>
          </a:prstGeom>
        </p:spPr>
      </p:pic>
      <p:sp>
        <p:nvSpPr>
          <p:cNvPr id="2" name="TextBox 1"/>
          <p:cNvSpPr txBox="1"/>
          <p:nvPr/>
        </p:nvSpPr>
        <p:spPr>
          <a:xfrm>
            <a:off x="1295400" y="4038600"/>
            <a:ext cx="6324600" cy="1323439"/>
          </a:xfrm>
          <a:prstGeom prst="rect">
            <a:avLst/>
          </a:prstGeom>
          <a:noFill/>
        </p:spPr>
        <p:txBody>
          <a:bodyPr wrap="square" rtlCol="0">
            <a:spAutoFit/>
          </a:bodyPr>
          <a:lstStyle/>
          <a:p>
            <a:pPr algn="ctr"/>
            <a:r>
              <a:rPr lang="en-US" sz="4000" dirty="0" smtClean="0"/>
              <a:t>Jesuit schools and universities still thrive all over the world.</a:t>
            </a:r>
            <a:endParaRPr lang="en-US" sz="4000" dirty="0"/>
          </a:p>
        </p:txBody>
      </p:sp>
    </p:spTree>
    <p:extLst>
      <p:ext uri="{BB962C8B-B14F-4D97-AF65-F5344CB8AC3E}">
        <p14:creationId xmlns:p14="http://schemas.microsoft.com/office/powerpoint/2010/main" val="1356923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2290" name="Picture 2" descr="http://www.parisdigest.com/photos/montmartre_saint_ignatius_loyo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8566" y="0"/>
            <a:ext cx="4815434" cy="685800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 name="Rectangle 6"/>
          <p:cNvSpPr/>
          <p:nvPr/>
        </p:nvSpPr>
        <p:spPr>
          <a:xfrm>
            <a:off x="3733800" y="-838200"/>
            <a:ext cx="1524000" cy="8458200"/>
          </a:xfrm>
          <a:prstGeom prst="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E6D8"/>
              </a:solidFill>
            </a:endParaRPr>
          </a:p>
        </p:txBody>
      </p:sp>
      <p:sp>
        <p:nvSpPr>
          <p:cNvPr id="29699" name="Rectangle 3"/>
          <p:cNvSpPr>
            <a:spLocks noGrp="1" noChangeArrowheads="1"/>
          </p:cNvSpPr>
          <p:nvPr>
            <p:ph idx="1"/>
          </p:nvPr>
        </p:nvSpPr>
        <p:spPr>
          <a:xfrm>
            <a:off x="152400" y="3657600"/>
            <a:ext cx="4800600" cy="1981200"/>
          </a:xfrm>
        </p:spPr>
        <p:txBody>
          <a:bodyPr>
            <a:noAutofit/>
          </a:bodyPr>
          <a:lstStyle/>
          <a:p>
            <a:pPr marL="0" indent="0" algn="ctr" eaLnBrk="1" hangingPunct="1">
              <a:buFont typeface="Wingdings" pitchFamily="2" charset="2"/>
              <a:buNone/>
              <a:defRPr/>
            </a:pPr>
            <a:r>
              <a:rPr lang="en-US" sz="6600" dirty="0" smtClean="0"/>
              <a:t>Emphasis on </a:t>
            </a:r>
            <a:r>
              <a:rPr lang="en-US" sz="5400" dirty="0" smtClean="0"/>
              <a:t>Personal Piety</a:t>
            </a:r>
          </a:p>
        </p:txBody>
      </p:sp>
      <p:sp>
        <p:nvSpPr>
          <p:cNvPr id="29698" name="Rectangle 2"/>
          <p:cNvSpPr>
            <a:spLocks noGrp="1" noChangeArrowheads="1"/>
          </p:cNvSpPr>
          <p:nvPr>
            <p:ph type="title"/>
          </p:nvPr>
        </p:nvSpPr>
        <p:spPr>
          <a:xfrm>
            <a:off x="228600" y="381000"/>
            <a:ext cx="4757535" cy="2514600"/>
          </a:xfrm>
        </p:spPr>
        <p:txBody>
          <a:bodyPr>
            <a:noAutofit/>
          </a:bodyPr>
          <a:lstStyle/>
          <a:p>
            <a:pPr eaLnBrk="1" hangingPunct="1">
              <a:defRPr/>
            </a:pPr>
            <a:r>
              <a:rPr lang="en-US" sz="8800" dirty="0" smtClean="0"/>
              <a:t>Spiritual </a:t>
            </a:r>
            <a:r>
              <a:rPr lang="en-US" sz="7200" dirty="0" smtClean="0"/>
              <a:t>Exercises</a:t>
            </a:r>
          </a:p>
        </p:txBody>
      </p:sp>
    </p:spTree>
    <p:extLst>
      <p:ext uri="{BB962C8B-B14F-4D97-AF65-F5344CB8AC3E}">
        <p14:creationId xmlns:p14="http://schemas.microsoft.com/office/powerpoint/2010/main" val="4088719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4419600"/>
          </a:xfrm>
        </p:spPr>
        <p:txBody>
          <a:bodyPr>
            <a:noAutofit/>
          </a:bodyPr>
          <a:lstStyle/>
          <a:p>
            <a:pPr marL="0" indent="0">
              <a:buNone/>
            </a:pPr>
            <a:r>
              <a:rPr lang="en-US" sz="4800" dirty="0" smtClean="0">
                <a:solidFill>
                  <a:schemeClr val="bg1"/>
                </a:solidFill>
              </a:rPr>
              <a:t>All </a:t>
            </a:r>
            <a:r>
              <a:rPr lang="en-US" sz="4800" dirty="0">
                <a:solidFill>
                  <a:schemeClr val="bg1"/>
                </a:solidFill>
              </a:rPr>
              <a:t>judgment laid aside, we ought to have our mind ready and prompt to obey, in all, the true Spouse of Christ our Lord, which is our holy Mother the Church Hierarchical.</a:t>
            </a:r>
          </a:p>
        </p:txBody>
      </p:sp>
      <p:sp>
        <p:nvSpPr>
          <p:cNvPr id="5" name="Title 1"/>
          <p:cNvSpPr>
            <a:spLocks noGrp="1"/>
          </p:cNvSpPr>
          <p:nvPr>
            <p:ph type="title"/>
          </p:nvPr>
        </p:nvSpPr>
        <p:spPr>
          <a:xfrm>
            <a:off x="381000" y="533400"/>
            <a:ext cx="5791200" cy="1143000"/>
          </a:xfrm>
        </p:spPr>
        <p:txBody>
          <a:bodyPr>
            <a:noAutofit/>
          </a:bodyPr>
          <a:lstStyle/>
          <a:p>
            <a:pPr algn="l"/>
            <a:r>
              <a:rPr lang="en-US" sz="9600" dirty="0" smtClean="0">
                <a:solidFill>
                  <a:schemeClr val="bg1"/>
                </a:solidFill>
              </a:rPr>
              <a:t>1</a:t>
            </a:r>
            <a:r>
              <a:rPr lang="en-US" sz="9600" baseline="30000" dirty="0" smtClean="0">
                <a:solidFill>
                  <a:schemeClr val="bg1"/>
                </a:solidFill>
              </a:rPr>
              <a:t>ST</a:t>
            </a:r>
            <a:r>
              <a:rPr lang="en-US" sz="9600" dirty="0" smtClean="0">
                <a:solidFill>
                  <a:schemeClr val="bg1"/>
                </a:solidFill>
              </a:rPr>
              <a:t> RULE</a:t>
            </a:r>
            <a:endParaRPr lang="en-US" sz="9600" dirty="0">
              <a:solidFill>
                <a:schemeClr val="bg1"/>
              </a:solidFill>
            </a:endParaRPr>
          </a:p>
        </p:txBody>
      </p:sp>
    </p:spTree>
    <p:extLst>
      <p:ext uri="{BB962C8B-B14F-4D97-AF65-F5344CB8AC3E}">
        <p14:creationId xmlns:p14="http://schemas.microsoft.com/office/powerpoint/2010/main" val="2818797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55837"/>
            <a:ext cx="8229600" cy="3687763"/>
          </a:xfrm>
        </p:spPr>
        <p:txBody>
          <a:bodyPr>
            <a:noAutofit/>
          </a:bodyPr>
          <a:lstStyle/>
          <a:p>
            <a:pPr marL="0" indent="0">
              <a:buNone/>
            </a:pPr>
            <a:r>
              <a:rPr lang="en-US" sz="5400" dirty="0">
                <a:solidFill>
                  <a:schemeClr val="bg1"/>
                </a:solidFill>
              </a:rPr>
              <a:t>to praise all precepts of the Church, keeping the mind prompt to find reasons in their </a:t>
            </a:r>
            <a:r>
              <a:rPr lang="en-US" sz="5400" dirty="0" err="1">
                <a:solidFill>
                  <a:schemeClr val="bg1"/>
                </a:solidFill>
              </a:rPr>
              <a:t>defence</a:t>
            </a:r>
            <a:r>
              <a:rPr lang="en-US" sz="5400" dirty="0">
                <a:solidFill>
                  <a:schemeClr val="bg1"/>
                </a:solidFill>
              </a:rPr>
              <a:t> and in no manner against them.</a:t>
            </a:r>
          </a:p>
        </p:txBody>
      </p:sp>
      <p:sp>
        <p:nvSpPr>
          <p:cNvPr id="4" name="Title 1"/>
          <p:cNvSpPr>
            <a:spLocks noGrp="1"/>
          </p:cNvSpPr>
          <p:nvPr>
            <p:ph type="title"/>
          </p:nvPr>
        </p:nvSpPr>
        <p:spPr>
          <a:xfrm>
            <a:off x="381000" y="533400"/>
            <a:ext cx="8763000" cy="1143000"/>
          </a:xfrm>
        </p:spPr>
        <p:txBody>
          <a:bodyPr>
            <a:noAutofit/>
          </a:bodyPr>
          <a:lstStyle/>
          <a:p>
            <a:pPr algn="l"/>
            <a:r>
              <a:rPr lang="en-US" sz="9600" dirty="0" smtClean="0">
                <a:solidFill>
                  <a:schemeClr val="bg1"/>
                </a:solidFill>
              </a:rPr>
              <a:t>9</a:t>
            </a:r>
            <a:r>
              <a:rPr lang="en-US" sz="9600" baseline="30000" dirty="0" smtClean="0">
                <a:solidFill>
                  <a:schemeClr val="bg1"/>
                </a:solidFill>
              </a:rPr>
              <a:t>TH</a:t>
            </a:r>
            <a:r>
              <a:rPr lang="en-US" sz="9600" dirty="0" smtClean="0">
                <a:solidFill>
                  <a:schemeClr val="bg1"/>
                </a:solidFill>
              </a:rPr>
              <a:t> RULE</a:t>
            </a:r>
            <a:endParaRPr lang="en-US" sz="9600" dirty="0">
              <a:solidFill>
                <a:schemeClr val="bg1"/>
              </a:solidFill>
            </a:endParaRPr>
          </a:p>
        </p:txBody>
      </p:sp>
    </p:spTree>
    <p:extLst>
      <p:ext uri="{BB962C8B-B14F-4D97-AF65-F5344CB8AC3E}">
        <p14:creationId xmlns:p14="http://schemas.microsoft.com/office/powerpoint/2010/main" val="1424246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55837"/>
            <a:ext cx="8229600" cy="3078163"/>
          </a:xfrm>
        </p:spPr>
        <p:txBody>
          <a:bodyPr>
            <a:noAutofit/>
          </a:bodyPr>
          <a:lstStyle/>
          <a:p>
            <a:pPr marL="0" indent="0">
              <a:buNone/>
            </a:pPr>
            <a:r>
              <a:rPr lang="en-US" sz="6000" dirty="0">
                <a:solidFill>
                  <a:schemeClr val="bg1"/>
                </a:solidFill>
              </a:rPr>
              <a:t>To be right in everything, we ought always to hold that the white which I </a:t>
            </a:r>
            <a:r>
              <a:rPr lang="en-US" sz="6000" dirty="0" smtClean="0">
                <a:solidFill>
                  <a:schemeClr val="bg1"/>
                </a:solidFill>
              </a:rPr>
              <a:t>see...</a:t>
            </a:r>
            <a:endParaRPr lang="en-US" sz="6000" dirty="0">
              <a:solidFill>
                <a:schemeClr val="bg1"/>
              </a:solidFill>
            </a:endParaRPr>
          </a:p>
        </p:txBody>
      </p:sp>
      <p:sp>
        <p:nvSpPr>
          <p:cNvPr id="4" name="Title 1"/>
          <p:cNvSpPr>
            <a:spLocks noGrp="1"/>
          </p:cNvSpPr>
          <p:nvPr>
            <p:ph type="title"/>
          </p:nvPr>
        </p:nvSpPr>
        <p:spPr>
          <a:xfrm>
            <a:off x="381000" y="533400"/>
            <a:ext cx="8763000" cy="1143000"/>
          </a:xfrm>
        </p:spPr>
        <p:txBody>
          <a:bodyPr>
            <a:noAutofit/>
          </a:bodyPr>
          <a:lstStyle/>
          <a:p>
            <a:pPr algn="l"/>
            <a:r>
              <a:rPr lang="en-US" sz="9600" dirty="0" smtClean="0">
                <a:solidFill>
                  <a:schemeClr val="bg1"/>
                </a:solidFill>
              </a:rPr>
              <a:t>13</a:t>
            </a:r>
            <a:r>
              <a:rPr lang="en-US" sz="9600" baseline="30000" dirty="0" smtClean="0">
                <a:solidFill>
                  <a:schemeClr val="bg1"/>
                </a:solidFill>
              </a:rPr>
              <a:t>TH</a:t>
            </a:r>
            <a:r>
              <a:rPr lang="en-US" sz="9600" dirty="0" smtClean="0">
                <a:solidFill>
                  <a:schemeClr val="bg1"/>
                </a:solidFill>
              </a:rPr>
              <a:t> RULE</a:t>
            </a:r>
            <a:endParaRPr lang="en-US" sz="9600" dirty="0">
              <a:solidFill>
                <a:schemeClr val="bg1"/>
              </a:solidFill>
            </a:endParaRPr>
          </a:p>
        </p:txBody>
      </p:sp>
    </p:spTree>
    <p:extLst>
      <p:ext uri="{BB962C8B-B14F-4D97-AF65-F5344CB8AC3E}">
        <p14:creationId xmlns:p14="http://schemas.microsoft.com/office/powerpoint/2010/main" val="1968033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525963"/>
          </a:xfrm>
        </p:spPr>
        <p:txBody>
          <a:bodyPr>
            <a:noAutofit/>
          </a:bodyPr>
          <a:lstStyle/>
          <a:p>
            <a:pPr marL="0" indent="0" algn="ctr">
              <a:buNone/>
            </a:pPr>
            <a:r>
              <a:rPr lang="en-US" sz="11500" b="1" dirty="0" smtClean="0">
                <a:latin typeface="+mj-lt"/>
              </a:rPr>
              <a:t>IS BLACK</a:t>
            </a:r>
            <a:br>
              <a:rPr lang="en-US" sz="11500" b="1" dirty="0" smtClean="0">
                <a:latin typeface="+mj-lt"/>
              </a:rPr>
            </a:br>
            <a:r>
              <a:rPr lang="en-US" sz="6000" dirty="0" smtClean="0"/>
              <a:t>if </a:t>
            </a:r>
            <a:r>
              <a:rPr lang="en-US" sz="6000" dirty="0"/>
              <a:t>the Hierarchical </a:t>
            </a:r>
            <a:r>
              <a:rPr lang="en-US" sz="6000" dirty="0" smtClean="0"/>
              <a:t/>
            </a:r>
            <a:br>
              <a:rPr lang="en-US" sz="6000" dirty="0" smtClean="0"/>
            </a:br>
            <a:r>
              <a:rPr lang="en-US" sz="6000" dirty="0" smtClean="0"/>
              <a:t>Church </a:t>
            </a:r>
            <a:r>
              <a:rPr lang="en-US" sz="6000" dirty="0"/>
              <a:t>so decides </a:t>
            </a:r>
            <a:r>
              <a:rPr lang="en-US" sz="6000" dirty="0" smtClean="0"/>
              <a:t>it.</a:t>
            </a:r>
            <a:endParaRPr lang="en-US" sz="6000" dirty="0"/>
          </a:p>
        </p:txBody>
      </p:sp>
      <p:sp>
        <p:nvSpPr>
          <p:cNvPr id="4" name="Rectangle 3">
            <a:hlinkClick r:id="rId2"/>
          </p:cNvPr>
          <p:cNvSpPr/>
          <p:nvPr/>
        </p:nvSpPr>
        <p:spPr>
          <a:xfrm>
            <a:off x="3152274" y="5786735"/>
            <a:ext cx="28194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2400" dirty="0" smtClean="0">
                <a:hlinkClick r:id="rId2"/>
              </a:rPr>
              <a:t>Spiritual Exercises</a:t>
            </a:r>
            <a:endParaRPr lang="en-US" sz="2400" dirty="0"/>
          </a:p>
        </p:txBody>
      </p:sp>
    </p:spTree>
    <p:extLst>
      <p:ext uri="{BB962C8B-B14F-4D97-AF65-F5344CB8AC3E}">
        <p14:creationId xmlns:p14="http://schemas.microsoft.com/office/powerpoint/2010/main" val="37414598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3429000"/>
          </a:xfrm>
        </p:spPr>
        <p:txBody>
          <a:bodyPr>
            <a:noAutofit/>
          </a:bodyPr>
          <a:lstStyle/>
          <a:p>
            <a:r>
              <a:rPr lang="en-US" sz="9600" dirty="0" smtClean="0"/>
              <a:t>The Revival of </a:t>
            </a:r>
            <a:r>
              <a:rPr lang="en-US" sz="11500" dirty="0" smtClean="0">
                <a:latin typeface="+mn-lt"/>
              </a:rPr>
              <a:t>Spirituality</a:t>
            </a:r>
            <a:endParaRPr lang="en-US" sz="8800" dirty="0">
              <a:latin typeface="+mn-lt"/>
            </a:endParaRPr>
          </a:p>
        </p:txBody>
      </p:sp>
    </p:spTree>
    <p:extLst>
      <p:ext uri="{BB962C8B-B14F-4D97-AF65-F5344CB8AC3E}">
        <p14:creationId xmlns:p14="http://schemas.microsoft.com/office/powerpoint/2010/main" val="17178951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2C2C2C"/>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028" name="Picture 4" descr="File:TeresaAvila.jpg"/>
          <p:cNvPicPr>
            <a:picLocks noChangeAspect="1" noChangeArrowheads="1"/>
          </p:cNvPicPr>
          <p:nvPr/>
        </p:nvPicPr>
        <p:blipFill rotWithShape="1">
          <a:blip r:embed="rId2">
            <a:extLst>
              <a:ext uri="{28A0092B-C50C-407E-A947-70E740481C1C}">
                <a14:useLocalDpi xmlns:a14="http://schemas.microsoft.com/office/drawing/2010/main" val="0"/>
              </a:ext>
            </a:extLst>
          </a:blip>
          <a:srcRect l="29784" t="27579" r="15862" b="627"/>
          <a:stretch/>
        </p:blipFill>
        <p:spPr bwMode="auto">
          <a:xfrm>
            <a:off x="3733801" y="1"/>
            <a:ext cx="5410200" cy="6858000"/>
          </a:xfrm>
          <a:prstGeom prst="rect">
            <a:avLst/>
          </a:prstGeom>
          <a:noFill/>
          <a:extLst>
            <a:ext uri="{909E8E84-426E-40DD-AFC4-6F175D3DCCD1}">
              <a14:hiddenFill xmlns:a14="http://schemas.microsoft.com/office/drawing/2010/main">
                <a:solidFill>
                  <a:srgbClr val="FFFFFF"/>
                </a:solidFill>
              </a14:hiddenFill>
            </a:ext>
          </a:extLst>
        </p:spPr>
      </p:pic>
      <p:sp useBgFill="1">
        <p:nvSpPr>
          <p:cNvPr id="5" name="Rectangle 4"/>
          <p:cNvSpPr/>
          <p:nvPr/>
        </p:nvSpPr>
        <p:spPr>
          <a:xfrm>
            <a:off x="2438400" y="-914400"/>
            <a:ext cx="2209800" cy="8534400"/>
          </a:xfrm>
          <a:prstGeom prst="rect">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274638"/>
            <a:ext cx="4114801" cy="2697162"/>
          </a:xfrm>
        </p:spPr>
        <p:txBody>
          <a:bodyPr>
            <a:normAutofit/>
          </a:bodyPr>
          <a:lstStyle/>
          <a:p>
            <a:r>
              <a:rPr lang="en-US" sz="7200" b="1" dirty="0" smtClean="0"/>
              <a:t>St. Teresa of Avila</a:t>
            </a:r>
            <a:endParaRPr lang="en-US" sz="7200" b="1" dirty="0"/>
          </a:p>
        </p:txBody>
      </p:sp>
      <p:sp>
        <p:nvSpPr>
          <p:cNvPr id="3" name="Content Placeholder 2"/>
          <p:cNvSpPr>
            <a:spLocks noGrp="1"/>
          </p:cNvSpPr>
          <p:nvPr>
            <p:ph idx="1"/>
          </p:nvPr>
        </p:nvSpPr>
        <p:spPr>
          <a:xfrm>
            <a:off x="228600" y="3316705"/>
            <a:ext cx="3810000" cy="2550695"/>
          </a:xfrm>
        </p:spPr>
        <p:txBody>
          <a:bodyPr>
            <a:noAutofit/>
          </a:bodyPr>
          <a:lstStyle/>
          <a:p>
            <a:pPr marL="0" indent="0" algn="ctr">
              <a:buNone/>
            </a:pPr>
            <a:r>
              <a:rPr lang="en-US" sz="3600" dirty="0" smtClean="0"/>
              <a:t>Monastic Reformer, Theologian, </a:t>
            </a:r>
            <a:br>
              <a:rPr lang="en-US" sz="3600" dirty="0" smtClean="0"/>
            </a:br>
            <a:r>
              <a:rPr lang="en-US" sz="3600" dirty="0" smtClean="0"/>
              <a:t>&amp; Mystic</a:t>
            </a:r>
            <a:endParaRPr lang="en-US" sz="3600" dirty="0"/>
          </a:p>
        </p:txBody>
      </p:sp>
    </p:spTree>
    <p:extLst>
      <p:ext uri="{BB962C8B-B14F-4D97-AF65-F5344CB8AC3E}">
        <p14:creationId xmlns:p14="http://schemas.microsoft.com/office/powerpoint/2010/main" val="16386628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343400"/>
            <a:ext cx="8229600" cy="2163763"/>
          </a:xfrm>
        </p:spPr>
        <p:txBody>
          <a:bodyPr/>
          <a:lstStyle/>
          <a:p>
            <a:endParaRPr lang="en-US"/>
          </a:p>
        </p:txBody>
      </p:sp>
      <p:sp>
        <p:nvSpPr>
          <p:cNvPr id="5" name="Title 1"/>
          <p:cNvSpPr>
            <a:spLocks noGrp="1"/>
          </p:cNvSpPr>
          <p:nvPr>
            <p:ph type="title"/>
          </p:nvPr>
        </p:nvSpPr>
        <p:spPr>
          <a:xfrm>
            <a:off x="381000" y="2438400"/>
            <a:ext cx="8458200" cy="1143000"/>
          </a:xfrm>
        </p:spPr>
        <p:txBody>
          <a:bodyPr>
            <a:noAutofit/>
          </a:bodyPr>
          <a:lstStyle/>
          <a:p>
            <a:pPr>
              <a:tabLst>
                <a:tab pos="1543050" algn="l"/>
              </a:tabLst>
            </a:pPr>
            <a:r>
              <a:rPr lang="en-US" sz="15000" dirty="0" smtClean="0"/>
              <a:t>simplicity</a:t>
            </a:r>
            <a:endParaRPr lang="en-US" sz="15000" dirty="0"/>
          </a:p>
        </p:txBody>
      </p:sp>
    </p:spTree>
    <p:extLst>
      <p:ext uri="{BB962C8B-B14F-4D97-AF65-F5344CB8AC3E}">
        <p14:creationId xmlns:p14="http://schemas.microsoft.com/office/powerpoint/2010/main" val="1474944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farm9.staticflickr.com/8038/7892973596_0b47a4acf1_b.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2442" b="12373"/>
          <a:stretch/>
        </p:blipFill>
        <p:spPr bwMode="auto">
          <a:xfrm>
            <a:off x="0" y="0"/>
            <a:ext cx="914801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quot;No&quot; Symbol 3"/>
          <p:cNvSpPr/>
          <p:nvPr/>
        </p:nvSpPr>
        <p:spPr>
          <a:xfrm>
            <a:off x="252663" y="228600"/>
            <a:ext cx="8610600" cy="6400800"/>
          </a:xfrm>
          <a:prstGeom prst="noSmoking">
            <a:avLst>
              <a:gd name="adj" fmla="val 4443"/>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7872663" y="6474023"/>
            <a:ext cx="1191352" cy="307777"/>
          </a:xfrm>
          <a:prstGeom prst="rect">
            <a:avLst/>
          </a:prstGeom>
          <a:solidFill>
            <a:schemeClr val="bg1">
              <a:alpha val="70000"/>
            </a:schemeClr>
          </a:solidFill>
        </p:spPr>
        <p:txBody>
          <a:bodyPr wrap="none">
            <a:spAutoFit/>
          </a:bodyPr>
          <a:lstStyle/>
          <a:p>
            <a:r>
              <a:rPr lang="en-US" sz="1400" dirty="0" smtClean="0"/>
              <a:t>Photo by</a:t>
            </a:r>
            <a:r>
              <a:rPr lang="en-US" sz="1400" dirty="0"/>
              <a:t> </a:t>
            </a:r>
            <a:r>
              <a:rPr lang="en-US" sz="1400" dirty="0">
                <a:hlinkClick r:id="rId4"/>
              </a:rPr>
              <a:t>foeock</a:t>
            </a:r>
            <a:endParaRPr lang="en-US" sz="1400" dirty="0"/>
          </a:p>
        </p:txBody>
      </p:sp>
    </p:spTree>
    <p:extLst>
      <p:ext uri="{BB962C8B-B14F-4D97-AF65-F5344CB8AC3E}">
        <p14:creationId xmlns:p14="http://schemas.microsoft.com/office/powerpoint/2010/main" val="1216572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noAutofit/>
          </a:bodyPr>
          <a:lstStyle/>
          <a:p>
            <a:r>
              <a:rPr lang="en-US" sz="6600" dirty="0" smtClean="0"/>
              <a:t>A Response is Necessary.</a:t>
            </a:r>
            <a:endParaRPr lang="en-US" sz="6600" dirty="0"/>
          </a:p>
        </p:txBody>
      </p:sp>
      <p:pic>
        <p:nvPicPr>
          <p:cNvPr id="1026" name="Picture 2" descr="Martin Luther by Cranach-restoration.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3764794"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hn Calvin by Holbe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320" y="2057400"/>
            <a:ext cx="315068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rkshop of Hans Holbein the Younger - Portrait of Henry VIII - Google Art Projec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8156" y="2057400"/>
            <a:ext cx="2295844"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2064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2C2C2C"/>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050" name="Picture 2" descr="http://farm5.staticflickr.com/4083/5082673507_d3543538bd_b.jpg"/>
          <p:cNvPicPr>
            <a:picLocks noChangeAspect="1" noChangeArrowheads="1"/>
          </p:cNvPicPr>
          <p:nvPr/>
        </p:nvPicPr>
        <p:blipFill rotWithShape="1">
          <a:blip r:embed="rId3">
            <a:extLst>
              <a:ext uri="{28A0092B-C50C-407E-A947-70E740481C1C}">
                <a14:useLocalDpi xmlns:a14="http://schemas.microsoft.com/office/drawing/2010/main" val="0"/>
              </a:ext>
            </a:extLst>
          </a:blip>
          <a:srcRect l="7160" r="573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029200"/>
            <a:ext cx="5791200" cy="838200"/>
          </a:xfrm>
          <a:solidFill>
            <a:schemeClr val="bg1">
              <a:alpha val="90000"/>
            </a:schemeClr>
          </a:solidFill>
          <a:effectLst>
            <a:softEdge rad="127000"/>
          </a:effectLst>
        </p:spPr>
        <p:txBody>
          <a:bodyPr>
            <a:normAutofit/>
          </a:bodyPr>
          <a:lstStyle/>
          <a:p>
            <a:r>
              <a:rPr lang="en-US" sz="3600" b="1" dirty="0" smtClean="0"/>
              <a:t>Bernini, </a:t>
            </a:r>
            <a:r>
              <a:rPr lang="en-US" sz="3600" b="1" i="1" dirty="0" smtClean="0"/>
              <a:t>Ecstasy of St. Teresa</a:t>
            </a:r>
            <a:endParaRPr lang="en-US" sz="3600" b="1" i="1" dirty="0"/>
          </a:p>
        </p:txBody>
      </p:sp>
      <p:sp>
        <p:nvSpPr>
          <p:cNvPr id="4" name="Rectangle 3"/>
          <p:cNvSpPr/>
          <p:nvPr/>
        </p:nvSpPr>
        <p:spPr>
          <a:xfrm>
            <a:off x="2383980" y="6397823"/>
            <a:ext cx="1654620" cy="307777"/>
          </a:xfrm>
          <a:prstGeom prst="rect">
            <a:avLst/>
          </a:prstGeom>
        </p:spPr>
        <p:txBody>
          <a:bodyPr wrap="none">
            <a:spAutoFit/>
          </a:bodyPr>
          <a:lstStyle/>
          <a:p>
            <a:r>
              <a:rPr lang="en-US" sz="1400" dirty="0" smtClean="0"/>
              <a:t>Photo by</a:t>
            </a:r>
            <a:r>
              <a:rPr lang="en-US" sz="1400" dirty="0"/>
              <a:t> </a:t>
            </a:r>
            <a:r>
              <a:rPr lang="en-US" sz="1400" dirty="0">
                <a:hlinkClick r:id="rId4"/>
              </a:rPr>
              <a:t>Lawrence OP</a:t>
            </a:r>
            <a:endParaRPr lang="en-US" sz="1400" dirty="0"/>
          </a:p>
        </p:txBody>
      </p:sp>
    </p:spTree>
    <p:extLst>
      <p:ext uri="{BB962C8B-B14F-4D97-AF65-F5344CB8AC3E}">
        <p14:creationId xmlns:p14="http://schemas.microsoft.com/office/powerpoint/2010/main" val="42107514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400" y="381000"/>
            <a:ext cx="2994309" cy="132343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4000" b="1" dirty="0" smtClean="0">
                <a:solidFill>
                  <a:srgbClr val="E2E6D8"/>
                </a:solidFill>
                <a:latin typeface="Baskerville Old Face"/>
              </a:rPr>
              <a:t>The Council </a:t>
            </a:r>
            <a:br>
              <a:rPr lang="en-US" sz="4000" b="1" dirty="0" smtClean="0">
                <a:solidFill>
                  <a:srgbClr val="E2E6D8"/>
                </a:solidFill>
                <a:latin typeface="Baskerville Old Face"/>
              </a:rPr>
            </a:br>
            <a:r>
              <a:rPr lang="en-US" sz="4000" b="1" dirty="0" smtClean="0">
                <a:solidFill>
                  <a:srgbClr val="E2E6D8"/>
                </a:solidFill>
              </a:rPr>
              <a:t>of Trent</a:t>
            </a:r>
            <a:endParaRPr lang="en-US" sz="3600" dirty="0">
              <a:solidFill>
                <a:srgbClr val="E2E6D8"/>
              </a:solidFill>
            </a:endParaRPr>
          </a:p>
        </p:txBody>
      </p:sp>
      <p:sp>
        <p:nvSpPr>
          <p:cNvPr id="28674" name="Rectangle 2"/>
          <p:cNvSpPr>
            <a:spLocks noGrp="1" noChangeArrowheads="1"/>
          </p:cNvSpPr>
          <p:nvPr>
            <p:ph type="title"/>
          </p:nvPr>
        </p:nvSpPr>
        <p:spPr>
          <a:xfrm>
            <a:off x="304800" y="5215116"/>
            <a:ext cx="8610600" cy="1414284"/>
          </a:xfrm>
        </p:spPr>
        <p:txBody>
          <a:bodyPr>
            <a:noAutofit/>
          </a:bodyPr>
          <a:lstStyle/>
          <a:p>
            <a:pPr algn="l" eaLnBrk="1" hangingPunct="1">
              <a:defRPr/>
            </a:pPr>
            <a:r>
              <a:rPr lang="en-US" sz="7600" b="1" dirty="0" smtClean="0"/>
              <a:t>Counter-Reformation</a:t>
            </a:r>
          </a:p>
        </p:txBody>
      </p:sp>
      <p:sp>
        <p:nvSpPr>
          <p:cNvPr id="14" name="Rectangle 13"/>
          <p:cNvSpPr/>
          <p:nvPr/>
        </p:nvSpPr>
        <p:spPr>
          <a:xfrm>
            <a:off x="5486401" y="2209800"/>
            <a:ext cx="2971801" cy="132343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4000" b="1" dirty="0" smtClean="0">
                <a:solidFill>
                  <a:srgbClr val="E2E6D8"/>
                </a:solidFill>
                <a:latin typeface="Baskerville Old Face"/>
              </a:rPr>
              <a:t>The Society</a:t>
            </a:r>
            <a:br>
              <a:rPr lang="en-US" sz="4000" b="1" dirty="0" smtClean="0">
                <a:solidFill>
                  <a:srgbClr val="E2E6D8"/>
                </a:solidFill>
                <a:latin typeface="Baskerville Old Face"/>
              </a:rPr>
            </a:br>
            <a:r>
              <a:rPr lang="en-US" sz="4000" b="1" dirty="0" smtClean="0">
                <a:solidFill>
                  <a:srgbClr val="E2E6D8"/>
                </a:solidFill>
              </a:rPr>
              <a:t>of Jesus</a:t>
            </a:r>
            <a:endParaRPr lang="en-US" sz="3600" dirty="0">
              <a:solidFill>
                <a:srgbClr val="E2E6D8"/>
              </a:solidFill>
            </a:endParaRPr>
          </a:p>
        </p:txBody>
      </p:sp>
      <p:sp>
        <p:nvSpPr>
          <p:cNvPr id="15" name="Rectangle 14"/>
          <p:cNvSpPr/>
          <p:nvPr/>
        </p:nvSpPr>
        <p:spPr>
          <a:xfrm>
            <a:off x="5497978" y="4023955"/>
            <a:ext cx="2982732" cy="1261884"/>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4000" b="1" dirty="0" smtClean="0">
                <a:solidFill>
                  <a:srgbClr val="E2E6D8"/>
                </a:solidFill>
                <a:latin typeface="Baskerville Old Face"/>
              </a:rPr>
              <a:t>The Revival</a:t>
            </a:r>
            <a:br>
              <a:rPr lang="en-US" sz="4000" b="1" dirty="0" smtClean="0">
                <a:solidFill>
                  <a:srgbClr val="E2E6D8"/>
                </a:solidFill>
                <a:latin typeface="Baskerville Old Face"/>
              </a:rPr>
            </a:br>
            <a:r>
              <a:rPr lang="en-US" sz="3600" b="1" dirty="0" smtClean="0">
                <a:solidFill>
                  <a:srgbClr val="E2E6D8"/>
                </a:solidFill>
              </a:rPr>
              <a:t>of Spirituality</a:t>
            </a:r>
            <a:endParaRPr lang="en-US" sz="3200" dirty="0">
              <a:solidFill>
                <a:srgbClr val="E2E6D8"/>
              </a:solidFill>
            </a:endParaRPr>
          </a:p>
        </p:txBody>
      </p:sp>
      <p:pic>
        <p:nvPicPr>
          <p:cNvPr id="16" name="Picture 2" descr="File:Emblem of the Papacy S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63" y="381000"/>
            <a:ext cx="3555937" cy="481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69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strVal val="#ppt_w*0.70"/>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Effect transition="in" filter="fade">
                                      <p:cBhvr>
                                        <p:cTn id="2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830" y="4343414"/>
            <a:ext cx="4876397" cy="908229"/>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739"/>
          <a:stretch/>
        </p:blipFill>
        <p:spPr>
          <a:xfrm>
            <a:off x="0" y="152399"/>
            <a:ext cx="9144000" cy="178904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67110"/>
            <a:ext cx="4724400" cy="5690890"/>
          </a:xfrm>
          <a:prstGeom prst="rect">
            <a:avLst/>
          </a:prstGeom>
          <a:effectLst/>
        </p:spPr>
      </p:pic>
      <p:pic>
        <p:nvPicPr>
          <p:cNvPr id="4" name="Picture 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1506476"/>
            <a:ext cx="5867400" cy="2684524"/>
          </a:xfrm>
          <a:prstGeom prst="rect">
            <a:avLst/>
          </a:prstGeom>
        </p:spPr>
      </p:pic>
      <p:pic>
        <p:nvPicPr>
          <p:cNvPr id="1027" name="Picture 3" descr="E:\Graphics\Stucco Social Media Icons\64px\stucco-facebook-64p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199" y="5257800"/>
            <a:ext cx="990601" cy="990601"/>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599" y="5257800"/>
            <a:ext cx="990601" cy="990601"/>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48402" y="5257801"/>
            <a:ext cx="990600" cy="990600"/>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3" name="Rectangle 12">
            <a:hlinkClick r:id="rId5"/>
          </p:cNvPr>
          <p:cNvSpPr/>
          <p:nvPr/>
        </p:nvSpPr>
        <p:spPr>
          <a:xfrm>
            <a:off x="0" y="0"/>
            <a:ext cx="9144000" cy="434341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544484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400" y="1495961"/>
            <a:ext cx="2994309" cy="132343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4000" b="1" dirty="0" smtClean="0">
                <a:latin typeface="+mj-lt"/>
              </a:rPr>
              <a:t>The Council </a:t>
            </a:r>
            <a:br>
              <a:rPr lang="en-US" sz="4000" b="1" dirty="0" smtClean="0">
                <a:latin typeface="+mj-lt"/>
              </a:rPr>
            </a:br>
            <a:r>
              <a:rPr lang="en-US" sz="4000" b="1" dirty="0" smtClean="0"/>
              <a:t>of Trent</a:t>
            </a:r>
            <a:endParaRPr lang="en-US" sz="3600" dirty="0"/>
          </a:p>
        </p:txBody>
      </p:sp>
      <p:sp>
        <p:nvSpPr>
          <p:cNvPr id="28674" name="Rectangle 2"/>
          <p:cNvSpPr>
            <a:spLocks noGrp="1" noChangeArrowheads="1"/>
          </p:cNvSpPr>
          <p:nvPr>
            <p:ph type="title"/>
          </p:nvPr>
        </p:nvSpPr>
        <p:spPr>
          <a:xfrm>
            <a:off x="266700" y="152400"/>
            <a:ext cx="8610600" cy="1414284"/>
          </a:xfrm>
        </p:spPr>
        <p:txBody>
          <a:bodyPr>
            <a:noAutofit/>
          </a:bodyPr>
          <a:lstStyle/>
          <a:p>
            <a:pPr algn="l" eaLnBrk="1" hangingPunct="1">
              <a:defRPr/>
            </a:pPr>
            <a:r>
              <a:rPr lang="en-US" sz="7600" b="1" dirty="0" smtClean="0"/>
              <a:t>Counter-Reformation</a:t>
            </a:r>
          </a:p>
        </p:txBody>
      </p:sp>
      <p:sp>
        <p:nvSpPr>
          <p:cNvPr id="14" name="Rectangle 13"/>
          <p:cNvSpPr/>
          <p:nvPr/>
        </p:nvSpPr>
        <p:spPr>
          <a:xfrm>
            <a:off x="5486401" y="3324761"/>
            <a:ext cx="2971801" cy="132343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4000" b="1" dirty="0" smtClean="0">
                <a:latin typeface="+mj-lt"/>
              </a:rPr>
              <a:t>The Society</a:t>
            </a:r>
            <a:br>
              <a:rPr lang="en-US" sz="4000" b="1" dirty="0" smtClean="0">
                <a:latin typeface="+mj-lt"/>
              </a:rPr>
            </a:br>
            <a:r>
              <a:rPr lang="en-US" sz="4000" b="1" dirty="0" smtClean="0"/>
              <a:t>of Jesus</a:t>
            </a:r>
            <a:endParaRPr lang="en-US" sz="3600" dirty="0"/>
          </a:p>
        </p:txBody>
      </p:sp>
      <p:sp>
        <p:nvSpPr>
          <p:cNvPr id="15" name="Rectangle 14"/>
          <p:cNvSpPr/>
          <p:nvPr/>
        </p:nvSpPr>
        <p:spPr>
          <a:xfrm>
            <a:off x="5497978" y="5138916"/>
            <a:ext cx="2982732" cy="1261884"/>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4000" b="1" dirty="0" smtClean="0">
                <a:latin typeface="+mj-lt"/>
              </a:rPr>
              <a:t>The Revival</a:t>
            </a:r>
            <a:br>
              <a:rPr lang="en-US" sz="4000" b="1" dirty="0" smtClean="0">
                <a:latin typeface="+mj-lt"/>
              </a:rPr>
            </a:br>
            <a:r>
              <a:rPr lang="en-US" sz="3600" b="1" dirty="0" smtClean="0"/>
              <a:t>of Spirituality</a:t>
            </a:r>
            <a:endParaRPr lang="en-US" sz="3200" dirty="0"/>
          </a:p>
        </p:txBody>
      </p:sp>
      <p:pic>
        <p:nvPicPr>
          <p:cNvPr id="16" name="Picture 2" descr="File:Emblem of the Papacy S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63" y="1495961"/>
            <a:ext cx="3555937" cy="481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strVal val="#ppt_w*0.70"/>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Effect transition="in" filter="fade">
                                      <p:cBhvr>
                                        <p:cTn id="2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Council of Tr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70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4531"/>
            <a:ext cx="9144000" cy="3458062"/>
          </a:xfrm>
          <a:prstGeom prst="rect">
            <a:avLst/>
          </a:prstGeom>
          <a:gradFill flip="none" rotWithShape="1">
            <a:gsLst>
              <a:gs pos="75000">
                <a:schemeClr val="accent1">
                  <a:tint val="66000"/>
                  <a:satMod val="160000"/>
                  <a:alpha val="0"/>
                </a:schemeClr>
              </a:gs>
              <a:gs pos="34000">
                <a:schemeClr val="accent1">
                  <a:tint val="23500"/>
                  <a:satMod val="160000"/>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477962"/>
          </a:xfrm>
        </p:spPr>
        <p:txBody>
          <a:bodyPr>
            <a:noAutofit/>
          </a:bodyPr>
          <a:lstStyle/>
          <a:p>
            <a:r>
              <a:rPr lang="en-US" sz="6600" b="1" dirty="0">
                <a:solidFill>
                  <a:schemeClr val="bg1"/>
                </a:solidFill>
                <a:effectLst>
                  <a:glow rad="101600">
                    <a:schemeClr val="tx1">
                      <a:alpha val="60000"/>
                    </a:schemeClr>
                  </a:glow>
                </a:effectLst>
              </a:rPr>
              <a:t>COUNCIL of  TRENT</a:t>
            </a:r>
          </a:p>
        </p:txBody>
      </p:sp>
      <p:sp>
        <p:nvSpPr>
          <p:cNvPr id="5" name="Rectangle 4"/>
          <p:cNvSpPr/>
          <p:nvPr/>
        </p:nvSpPr>
        <p:spPr>
          <a:xfrm>
            <a:off x="6019800" y="1447800"/>
            <a:ext cx="2819400" cy="830997"/>
          </a:xfrm>
          <a:prstGeom prst="rect">
            <a:avLst/>
          </a:prstGeom>
        </p:spPr>
        <p:txBody>
          <a:bodyPr wrap="square">
            <a:spAutoFit/>
          </a:bodyPr>
          <a:lstStyle/>
          <a:p>
            <a:pPr algn="ctr">
              <a:defRPr/>
            </a:pPr>
            <a:r>
              <a:rPr lang="en-US" sz="4800" b="1" dirty="0" smtClean="0">
                <a:solidFill>
                  <a:schemeClr val="bg1"/>
                </a:solidFill>
                <a:effectLst>
                  <a:glow rad="101600">
                    <a:schemeClr val="tx1">
                      <a:alpha val="60000"/>
                    </a:schemeClr>
                  </a:glow>
                </a:effectLst>
              </a:rPr>
              <a:t>1545-1563 </a:t>
            </a:r>
            <a:endParaRPr lang="en-US" sz="4800" b="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422660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2" descr="File:Council of Tr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70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4531"/>
            <a:ext cx="9144000" cy="3458062"/>
          </a:xfrm>
          <a:prstGeom prst="rect">
            <a:avLst/>
          </a:prstGeom>
          <a:gradFill flip="none" rotWithShape="1">
            <a:gsLst>
              <a:gs pos="75000">
                <a:schemeClr val="accent1">
                  <a:tint val="66000"/>
                  <a:satMod val="160000"/>
                  <a:alpha val="0"/>
                </a:schemeClr>
              </a:gs>
              <a:gs pos="34000">
                <a:schemeClr val="accent1">
                  <a:tint val="23500"/>
                  <a:satMod val="160000"/>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 name="Content Placeholder 2"/>
          <p:cNvSpPr>
            <a:spLocks noGrp="1"/>
          </p:cNvSpPr>
          <p:nvPr>
            <p:ph idx="1"/>
          </p:nvPr>
        </p:nvSpPr>
        <p:spPr>
          <a:xfrm>
            <a:off x="228600" y="3962400"/>
            <a:ext cx="8763000" cy="2438400"/>
          </a:xfrm>
        </p:spPr>
        <p:txBody>
          <a:bodyPr>
            <a:normAutofit/>
          </a:bodyPr>
          <a:lstStyle/>
          <a:p>
            <a:pPr marL="914400" indent="-914400">
              <a:buFont typeface="+mj-lt"/>
              <a:buAutoNum type="arabicPeriod"/>
            </a:pPr>
            <a:r>
              <a:rPr lang="en-US" sz="8000" dirty="0" smtClean="0">
                <a:latin typeface="+mj-lt"/>
              </a:rPr>
              <a:t>AFFIRMATION</a:t>
            </a:r>
            <a:r>
              <a:rPr lang="en-US" sz="8000" dirty="0" smtClean="0"/>
              <a:t> </a:t>
            </a:r>
            <a:br>
              <a:rPr lang="en-US" sz="8000" dirty="0" smtClean="0"/>
            </a:br>
            <a:r>
              <a:rPr lang="en-US" sz="7200" dirty="0" smtClean="0"/>
              <a:t>of Catholic Doctrine</a:t>
            </a:r>
          </a:p>
        </p:txBody>
      </p:sp>
      <p:sp>
        <p:nvSpPr>
          <p:cNvPr id="6" name="Title 1"/>
          <p:cNvSpPr>
            <a:spLocks noGrp="1"/>
          </p:cNvSpPr>
          <p:nvPr>
            <p:ph type="title"/>
          </p:nvPr>
        </p:nvSpPr>
        <p:spPr>
          <a:xfrm>
            <a:off x="0" y="274638"/>
            <a:ext cx="9144000" cy="1477962"/>
          </a:xfrm>
        </p:spPr>
        <p:txBody>
          <a:bodyPr>
            <a:noAutofit/>
          </a:bodyPr>
          <a:lstStyle/>
          <a:p>
            <a:r>
              <a:rPr lang="en-US" sz="6600" b="1" dirty="0">
                <a:solidFill>
                  <a:schemeClr val="bg1"/>
                </a:solidFill>
                <a:effectLst>
                  <a:glow rad="101600">
                    <a:schemeClr val="tx1">
                      <a:alpha val="60000"/>
                    </a:schemeClr>
                  </a:glow>
                </a:effectLst>
              </a:rPr>
              <a:t>COUNCIL of  TRENT</a:t>
            </a:r>
          </a:p>
        </p:txBody>
      </p:sp>
      <p:sp>
        <p:nvSpPr>
          <p:cNvPr id="7" name="Rectangle 6"/>
          <p:cNvSpPr/>
          <p:nvPr/>
        </p:nvSpPr>
        <p:spPr>
          <a:xfrm>
            <a:off x="6019800" y="1447800"/>
            <a:ext cx="2819400" cy="830997"/>
          </a:xfrm>
          <a:prstGeom prst="rect">
            <a:avLst/>
          </a:prstGeom>
        </p:spPr>
        <p:txBody>
          <a:bodyPr wrap="square">
            <a:spAutoFit/>
          </a:bodyPr>
          <a:lstStyle/>
          <a:p>
            <a:pPr algn="ctr">
              <a:defRPr/>
            </a:pPr>
            <a:r>
              <a:rPr lang="en-US" sz="4800" b="1" dirty="0" smtClean="0">
                <a:solidFill>
                  <a:schemeClr val="bg1"/>
                </a:solidFill>
                <a:effectLst>
                  <a:glow rad="101600">
                    <a:schemeClr val="tx1">
                      <a:alpha val="60000"/>
                    </a:schemeClr>
                  </a:glow>
                </a:effectLst>
              </a:rPr>
              <a:t>1545-1563 </a:t>
            </a:r>
            <a:endParaRPr lang="en-US" sz="4800" b="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23143731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2E3E"/>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2" descr="File:Council of Tr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70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4531"/>
            <a:ext cx="9144000" cy="3458062"/>
          </a:xfrm>
          <a:prstGeom prst="rect">
            <a:avLst/>
          </a:prstGeom>
          <a:gradFill flip="none" rotWithShape="1">
            <a:gsLst>
              <a:gs pos="75000">
                <a:schemeClr val="accent1">
                  <a:tint val="66000"/>
                  <a:satMod val="160000"/>
                  <a:alpha val="0"/>
                </a:schemeClr>
              </a:gs>
              <a:gs pos="34000">
                <a:schemeClr val="accent1">
                  <a:tint val="23500"/>
                  <a:satMod val="160000"/>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0" y="274638"/>
            <a:ext cx="9144000" cy="1477962"/>
          </a:xfrm>
        </p:spPr>
        <p:txBody>
          <a:bodyPr>
            <a:noAutofit/>
          </a:bodyPr>
          <a:lstStyle/>
          <a:p>
            <a:r>
              <a:rPr lang="en-US" sz="6600" b="1" dirty="0">
                <a:solidFill>
                  <a:schemeClr val="bg1"/>
                </a:solidFill>
                <a:effectLst>
                  <a:glow rad="101600">
                    <a:schemeClr val="tx1">
                      <a:alpha val="60000"/>
                    </a:schemeClr>
                  </a:glow>
                </a:effectLst>
              </a:rPr>
              <a:t>COUNCIL of  TRENT</a:t>
            </a:r>
          </a:p>
        </p:txBody>
      </p:sp>
      <p:sp useBgFill="1">
        <p:nvSpPr>
          <p:cNvPr id="3" name="Content Placeholder 2"/>
          <p:cNvSpPr>
            <a:spLocks noGrp="1"/>
          </p:cNvSpPr>
          <p:nvPr>
            <p:ph idx="1"/>
          </p:nvPr>
        </p:nvSpPr>
        <p:spPr>
          <a:xfrm>
            <a:off x="228600" y="3962400"/>
            <a:ext cx="8763000" cy="2438400"/>
          </a:xfrm>
        </p:spPr>
        <p:txBody>
          <a:bodyPr>
            <a:normAutofit/>
          </a:bodyPr>
          <a:lstStyle/>
          <a:p>
            <a:pPr marL="914400" indent="-914400">
              <a:buFont typeface="+mj-lt"/>
              <a:buAutoNum type="arabicPeriod" startAt="2"/>
            </a:pPr>
            <a:r>
              <a:rPr lang="en-US" sz="8000" dirty="0" smtClean="0">
                <a:latin typeface="+mj-lt"/>
              </a:rPr>
              <a:t>REFORMATION</a:t>
            </a:r>
            <a:r>
              <a:rPr lang="en-US" sz="8000" dirty="0" smtClean="0"/>
              <a:t/>
            </a:r>
            <a:br>
              <a:rPr lang="en-US" sz="8000" dirty="0" smtClean="0"/>
            </a:br>
            <a:r>
              <a:rPr lang="en-US" sz="7200" dirty="0" smtClean="0"/>
              <a:t>of Church Practice</a:t>
            </a:r>
          </a:p>
        </p:txBody>
      </p:sp>
      <p:sp>
        <p:nvSpPr>
          <p:cNvPr id="7" name="Rectangle 6"/>
          <p:cNvSpPr/>
          <p:nvPr/>
        </p:nvSpPr>
        <p:spPr>
          <a:xfrm>
            <a:off x="6019800" y="1447800"/>
            <a:ext cx="2819400" cy="830997"/>
          </a:xfrm>
          <a:prstGeom prst="rect">
            <a:avLst/>
          </a:prstGeom>
        </p:spPr>
        <p:txBody>
          <a:bodyPr wrap="square">
            <a:spAutoFit/>
          </a:bodyPr>
          <a:lstStyle/>
          <a:p>
            <a:pPr algn="ctr">
              <a:defRPr/>
            </a:pPr>
            <a:r>
              <a:rPr lang="en-US" sz="4800" b="1" dirty="0" smtClean="0">
                <a:solidFill>
                  <a:schemeClr val="bg1"/>
                </a:solidFill>
                <a:effectLst>
                  <a:glow rad="101600">
                    <a:schemeClr val="tx1">
                      <a:alpha val="60000"/>
                    </a:schemeClr>
                  </a:glow>
                </a:effectLst>
              </a:rPr>
              <a:t>1545-1563 </a:t>
            </a:r>
            <a:endParaRPr lang="en-US" sz="4800" b="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42918126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D1D1D"/>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5562600"/>
          </a:xfrm>
        </p:spPr>
        <p:txBody>
          <a:bodyPr>
            <a:noAutofit/>
          </a:bodyPr>
          <a:lstStyle/>
          <a:p>
            <a:r>
              <a:rPr lang="en-US" sz="9200" b="1" dirty="0" smtClean="0"/>
              <a:t>AFFIRMATION</a:t>
            </a:r>
            <a:r>
              <a:rPr lang="en-US" sz="8000" dirty="0" smtClean="0"/>
              <a:t/>
            </a:r>
            <a:br>
              <a:rPr lang="en-US" sz="8000" dirty="0" smtClean="0"/>
            </a:br>
            <a:r>
              <a:rPr lang="en-US" sz="9600" dirty="0" smtClean="0">
                <a:latin typeface="+mn-lt"/>
              </a:rPr>
              <a:t>of Catholic </a:t>
            </a:r>
            <a:r>
              <a:rPr lang="en-US" sz="11500" dirty="0" smtClean="0">
                <a:latin typeface="+mn-lt"/>
              </a:rPr>
              <a:t/>
            </a:r>
            <a:br>
              <a:rPr lang="en-US" sz="11500" dirty="0" smtClean="0">
                <a:latin typeface="+mn-lt"/>
              </a:rPr>
            </a:br>
            <a:r>
              <a:rPr lang="en-US" sz="9600" dirty="0" smtClean="0"/>
              <a:t>DOCTRINE</a:t>
            </a:r>
            <a:endParaRPr lang="en-US" sz="8000" dirty="0"/>
          </a:p>
        </p:txBody>
      </p:sp>
    </p:spTree>
    <p:extLst>
      <p:ext uri="{BB962C8B-B14F-4D97-AF65-F5344CB8AC3E}">
        <p14:creationId xmlns:p14="http://schemas.microsoft.com/office/powerpoint/2010/main" val="30240022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fontScheme name="Renaissance">
      <a:majorFont>
        <a:latin typeface="Baskerville Old Face"/>
        <a:ea typeface=""/>
        <a:cs typeface=""/>
      </a:majorFont>
      <a:minorFont>
        <a:latin typeface="Monotype Corsi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fontScheme name="Renaissance">
      <a:majorFont>
        <a:latin typeface="Baskerville Old Face"/>
        <a:ea typeface=""/>
        <a:cs typeface=""/>
      </a:majorFont>
      <a:minorFont>
        <a:latin typeface="Monotype Corsi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10.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11.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12.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13.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2.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3.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4.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5.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6.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7.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8.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ppt/theme/themeOverride9.xml><?xml version="1.0" encoding="utf-8"?>
<a:themeOverride xmlns:a="http://schemas.openxmlformats.org/drawingml/2006/main">
  <a:clrScheme name="Jesuit">
    <a:dk1>
      <a:srgbClr val="0F0A11"/>
    </a:dk1>
    <a:lt1>
      <a:srgbClr val="E2E6D8"/>
    </a:lt1>
    <a:dk2>
      <a:srgbClr val="8C1C32"/>
    </a:dk2>
    <a:lt2>
      <a:srgbClr val="ECEAD1"/>
    </a:lt2>
    <a:accent1>
      <a:srgbClr val="8C1C32"/>
    </a:accent1>
    <a:accent2>
      <a:srgbClr val="ECEAD1"/>
    </a:accent2>
    <a:accent3>
      <a:srgbClr val="E2E6D8"/>
    </a:accent3>
    <a:accent4>
      <a:srgbClr val="8C1C32"/>
    </a:accent4>
    <a:accent5>
      <a:srgbClr val="ECEAD1"/>
    </a:accent5>
    <a:accent6>
      <a:srgbClr val="E2E6D8"/>
    </a:accent6>
    <a:hlink>
      <a:srgbClr val="E2E6D8"/>
    </a:hlink>
    <a:folHlink>
      <a:srgbClr val="ECEAD1"/>
    </a:folHlink>
  </a:clrScheme>
</a:themeOverride>
</file>

<file path=docProps/app.xml><?xml version="1.0" encoding="utf-8"?>
<Properties xmlns="http://schemas.openxmlformats.org/officeDocument/2006/extended-properties" xmlns:vt="http://schemas.openxmlformats.org/officeDocument/2006/docPropsVTypes">
  <Template/>
  <TotalTime>2280</TotalTime>
  <Words>527</Words>
  <Application>Microsoft Office PowerPoint</Application>
  <PresentationFormat>On-screen Show (4:3)</PresentationFormat>
  <Paragraphs>105</Paragraphs>
  <Slides>42</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42</vt:i4>
      </vt:variant>
    </vt:vector>
  </HeadingPairs>
  <TitlesOfParts>
    <vt:vector size="52" baseType="lpstr">
      <vt:lpstr>Arial</vt:lpstr>
      <vt:lpstr>Wingdings</vt:lpstr>
      <vt:lpstr>Baskerville Old Face</vt:lpstr>
      <vt:lpstr>Aharoni</vt:lpstr>
      <vt:lpstr>Monotype Corsiva</vt:lpstr>
      <vt:lpstr>Calisto MT</vt:lpstr>
      <vt:lpstr>Calibri</vt:lpstr>
      <vt:lpstr>Office Theme</vt:lpstr>
      <vt:lpstr>1_Office Theme</vt:lpstr>
      <vt:lpstr>2_Office Theme</vt:lpstr>
      <vt:lpstr>The Counter-Reformation</vt:lpstr>
      <vt:lpstr>PowerPoint Presentation</vt:lpstr>
      <vt:lpstr>PowerPoint Presentation</vt:lpstr>
      <vt:lpstr>A Response is Necessary.</vt:lpstr>
      <vt:lpstr>Counter-Reformation</vt:lpstr>
      <vt:lpstr>COUNCIL of  TRENT</vt:lpstr>
      <vt:lpstr>COUNCIL of  TRENT</vt:lpstr>
      <vt:lpstr>COUNCIL of  TRENT</vt:lpstr>
      <vt:lpstr>AFFIRMATION of Catholic  DOCTRINE</vt:lpstr>
      <vt:lpstr>Sources of Authority</vt:lpstr>
      <vt:lpstr>Sola Scriptura</vt:lpstr>
      <vt:lpstr>ANATHEMA</vt:lpstr>
      <vt:lpstr>ANATHEMA</vt:lpstr>
      <vt:lpstr>ANATHEMA</vt:lpstr>
      <vt:lpstr>ANATHEMA</vt:lpstr>
      <vt:lpstr>ANATHEMA</vt:lpstr>
      <vt:lpstr>ANATHEMA</vt:lpstr>
      <vt:lpstr>ANATHEMA</vt:lpstr>
      <vt:lpstr>REFORMATION of Church PRACTICE</vt:lpstr>
      <vt:lpstr>Quality of Priests</vt:lpstr>
      <vt:lpstr>Seminaries</vt:lpstr>
      <vt:lpstr>Corruption</vt:lpstr>
      <vt:lpstr>Corruption</vt:lpstr>
      <vt:lpstr>PowerPoint Presentation</vt:lpstr>
      <vt:lpstr>The Society  of Jesus</vt:lpstr>
      <vt:lpstr>A Converted Knight</vt:lpstr>
      <vt:lpstr>Spiritual Warfare</vt:lpstr>
      <vt:lpstr>MISSION: Counter-Reformation</vt:lpstr>
      <vt:lpstr>PowerPoint Presentation</vt:lpstr>
      <vt:lpstr>PowerPoint Presentation</vt:lpstr>
      <vt:lpstr>Spiritual Exercises</vt:lpstr>
      <vt:lpstr>1ST RULE</vt:lpstr>
      <vt:lpstr>9TH RULE</vt:lpstr>
      <vt:lpstr>13TH RULE</vt:lpstr>
      <vt:lpstr>PowerPoint Presentation</vt:lpstr>
      <vt:lpstr>The Revival of Spirituality</vt:lpstr>
      <vt:lpstr>St. Teresa of Avila</vt:lpstr>
      <vt:lpstr>simplicity</vt:lpstr>
      <vt:lpstr>PowerPoint Presentation</vt:lpstr>
      <vt:lpstr>Bernini, Ecstasy of St. Teresa</vt:lpstr>
      <vt:lpstr>Counter-Reformation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Counter-Reformation (AP Euro)</dc:title>
  <dc:creator>Tom Richey</dc:creator>
  <cp:lastModifiedBy>jeff</cp:lastModifiedBy>
  <cp:revision>55</cp:revision>
  <dcterms:created xsi:type="dcterms:W3CDTF">2013-08-03T00:28:37Z</dcterms:created>
  <dcterms:modified xsi:type="dcterms:W3CDTF">2015-04-26T20:55:30Z</dcterms:modified>
</cp:coreProperties>
</file>